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2"/>
  </p:notesMasterIdLst>
  <p:handoutMasterIdLst>
    <p:handoutMasterId r:id="rId43"/>
  </p:handoutMasterIdLst>
  <p:sldIdLst>
    <p:sldId id="256" r:id="rId2"/>
    <p:sldId id="335" r:id="rId3"/>
    <p:sldId id="257" r:id="rId4"/>
    <p:sldId id="258" r:id="rId5"/>
    <p:sldId id="259" r:id="rId6"/>
    <p:sldId id="260" r:id="rId7"/>
    <p:sldId id="267" r:id="rId8"/>
    <p:sldId id="265" r:id="rId9"/>
    <p:sldId id="266" r:id="rId10"/>
    <p:sldId id="261" r:id="rId11"/>
    <p:sldId id="262" r:id="rId12"/>
    <p:sldId id="263" r:id="rId13"/>
    <p:sldId id="264" r:id="rId14"/>
    <p:sldId id="279" r:id="rId15"/>
    <p:sldId id="280" r:id="rId16"/>
    <p:sldId id="281" r:id="rId17"/>
    <p:sldId id="282" r:id="rId18"/>
    <p:sldId id="287" r:id="rId19"/>
    <p:sldId id="289" r:id="rId20"/>
    <p:sldId id="304" r:id="rId21"/>
    <p:sldId id="305" r:id="rId22"/>
    <p:sldId id="306" r:id="rId23"/>
    <p:sldId id="328" r:id="rId24"/>
    <p:sldId id="329" r:id="rId25"/>
    <p:sldId id="330" r:id="rId26"/>
    <p:sldId id="331" r:id="rId27"/>
    <p:sldId id="332" r:id="rId28"/>
    <p:sldId id="333" r:id="rId29"/>
    <p:sldId id="334" r:id="rId30"/>
    <p:sldId id="268" r:id="rId31"/>
    <p:sldId id="269" r:id="rId32"/>
    <p:sldId id="270" r:id="rId33"/>
    <p:sldId id="271" r:id="rId34"/>
    <p:sldId id="272" r:id="rId35"/>
    <p:sldId id="273" r:id="rId36"/>
    <p:sldId id="274" r:id="rId37"/>
    <p:sldId id="275" r:id="rId38"/>
    <p:sldId id="276" r:id="rId39"/>
    <p:sldId id="277" r:id="rId40"/>
    <p:sldId id="278" r:id="rId4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p:cViewPr varScale="1">
        <p:scale>
          <a:sx n="17" d="100"/>
          <a:sy n="17" d="100"/>
        </p:scale>
        <p:origin x="3024" y="16"/>
      </p:cViewPr>
      <p:guideLst/>
    </p:cSldViewPr>
  </p:slideViewPr>
  <p:notesTextViewPr>
    <p:cViewPr>
      <p:scale>
        <a:sx n="1" d="1"/>
        <a:sy n="1" d="1"/>
      </p:scale>
      <p:origin x="0" y="0"/>
    </p:cViewPr>
  </p:notesTextViewPr>
  <p:sorterViewPr>
    <p:cViewPr>
      <p:scale>
        <a:sx n="100" d="100"/>
        <a:sy n="100" d="100"/>
      </p:scale>
      <p:origin x="0" y="-67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_rels/data1.xml.rels><?xml version="1.0" encoding="UTF-8" standalone="yes"?>
<Relationships xmlns="http://schemas.openxmlformats.org/package/2006/relationships"><Relationship Id="rId1" Type="http://schemas.openxmlformats.org/officeDocument/2006/relationships/image" Target="../media/image27.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EDAB77-7663-47C4-A1A9-7943A83DE2B0}" type="doc">
      <dgm:prSet loTypeId="urn:microsoft.com/office/officeart/2005/8/layout/vList3#1" loCatId="list" qsTypeId="urn:microsoft.com/office/officeart/2005/8/quickstyle/3d1" qsCatId="3D" csTypeId="urn:microsoft.com/office/officeart/2005/8/colors/accent1_2#1" csCatId="accent1"/>
      <dgm:spPr/>
      <dgm:t>
        <a:bodyPr/>
        <a:lstStyle/>
        <a:p>
          <a:endParaRPr lang="en-US"/>
        </a:p>
      </dgm:t>
    </dgm:pt>
    <dgm:pt modelId="{2D6B24B0-B15D-4B68-A2E8-0B072A4FFCFF}">
      <dgm:prSet/>
      <dgm:spPr/>
      <dgm:t>
        <a:bodyPr/>
        <a:lstStyle/>
        <a:p>
          <a:pPr rtl="0"/>
          <a:r>
            <a:rPr lang="en-US" dirty="0"/>
            <a:t>Reflects goals</a:t>
          </a:r>
        </a:p>
      </dgm:t>
    </dgm:pt>
    <dgm:pt modelId="{C5F1BFD1-E2F2-4A75-99FF-A0B0C06FAEA8}" type="parTrans" cxnId="{D29C6AE2-C9A9-4AC9-BF0A-B968E2D1A41A}">
      <dgm:prSet/>
      <dgm:spPr/>
      <dgm:t>
        <a:bodyPr/>
        <a:lstStyle/>
        <a:p>
          <a:endParaRPr lang="en-US"/>
        </a:p>
      </dgm:t>
    </dgm:pt>
    <dgm:pt modelId="{3E15C866-3D66-4ABE-AC41-BCC94BDD1080}" type="sibTrans" cxnId="{D29C6AE2-C9A9-4AC9-BF0A-B968E2D1A41A}">
      <dgm:prSet/>
      <dgm:spPr/>
      <dgm:t>
        <a:bodyPr/>
        <a:lstStyle/>
        <a:p>
          <a:endParaRPr lang="en-US"/>
        </a:p>
      </dgm:t>
    </dgm:pt>
    <dgm:pt modelId="{22EA963C-0B12-456A-84AB-BCE6F328DECD}">
      <dgm:prSet/>
      <dgm:spPr/>
      <dgm:t>
        <a:bodyPr/>
        <a:lstStyle/>
        <a:p>
          <a:pPr rtl="0"/>
          <a:r>
            <a:rPr lang="en-US" dirty="0"/>
            <a:t>Clear (Narrative)</a:t>
          </a:r>
        </a:p>
      </dgm:t>
    </dgm:pt>
    <dgm:pt modelId="{9BAEBEE4-278A-4B35-8956-5D97511DDC63}" type="parTrans" cxnId="{CA33C67D-CC0A-49D3-9E90-C26C8F464FF5}">
      <dgm:prSet/>
      <dgm:spPr/>
      <dgm:t>
        <a:bodyPr/>
        <a:lstStyle/>
        <a:p>
          <a:endParaRPr lang="en-US"/>
        </a:p>
      </dgm:t>
    </dgm:pt>
    <dgm:pt modelId="{3D294762-F744-4967-8BD3-29A75455245E}" type="sibTrans" cxnId="{CA33C67D-CC0A-49D3-9E90-C26C8F464FF5}">
      <dgm:prSet/>
      <dgm:spPr/>
      <dgm:t>
        <a:bodyPr/>
        <a:lstStyle/>
        <a:p>
          <a:endParaRPr lang="en-US"/>
        </a:p>
      </dgm:t>
    </dgm:pt>
    <dgm:pt modelId="{29CC6D16-2041-455A-BFA5-CCA5B879B42B}">
      <dgm:prSet/>
      <dgm:spPr/>
      <dgm:t>
        <a:bodyPr/>
        <a:lstStyle/>
        <a:p>
          <a:pPr rtl="0"/>
          <a:r>
            <a:rPr lang="en-US" dirty="0"/>
            <a:t>Realistic</a:t>
          </a:r>
        </a:p>
      </dgm:t>
    </dgm:pt>
    <dgm:pt modelId="{5278BED1-06C8-48AF-8335-1E5B0C839395}" type="parTrans" cxnId="{CB4537CE-560E-4F11-95DE-DE7F87A88FEE}">
      <dgm:prSet/>
      <dgm:spPr/>
      <dgm:t>
        <a:bodyPr/>
        <a:lstStyle/>
        <a:p>
          <a:endParaRPr lang="en-US"/>
        </a:p>
      </dgm:t>
    </dgm:pt>
    <dgm:pt modelId="{C7AA2268-B4A4-4415-B2D8-BED6A24F2F62}" type="sibTrans" cxnId="{CB4537CE-560E-4F11-95DE-DE7F87A88FEE}">
      <dgm:prSet/>
      <dgm:spPr/>
      <dgm:t>
        <a:bodyPr/>
        <a:lstStyle/>
        <a:p>
          <a:endParaRPr lang="en-US"/>
        </a:p>
      </dgm:t>
    </dgm:pt>
    <dgm:pt modelId="{46B05F7C-BCCE-405C-920C-D1F37AA11843}">
      <dgm:prSet/>
      <dgm:spPr/>
      <dgm:t>
        <a:bodyPr/>
        <a:lstStyle/>
        <a:p>
          <a:pPr rtl="0"/>
          <a:r>
            <a:rPr lang="en-US" dirty="0"/>
            <a:t>Adheres to guidelines &amp; policies</a:t>
          </a:r>
        </a:p>
      </dgm:t>
    </dgm:pt>
    <dgm:pt modelId="{EF2F535C-C295-49E8-91D2-C2506E9E4514}" type="parTrans" cxnId="{60791EF7-62D5-4338-A1B5-4C2EAD499A14}">
      <dgm:prSet/>
      <dgm:spPr/>
      <dgm:t>
        <a:bodyPr/>
        <a:lstStyle/>
        <a:p>
          <a:endParaRPr lang="en-US"/>
        </a:p>
      </dgm:t>
    </dgm:pt>
    <dgm:pt modelId="{8F4366F1-295B-469B-92DF-FFEADEA1C015}" type="sibTrans" cxnId="{60791EF7-62D5-4338-A1B5-4C2EAD499A14}">
      <dgm:prSet/>
      <dgm:spPr/>
      <dgm:t>
        <a:bodyPr/>
        <a:lstStyle/>
        <a:p>
          <a:endParaRPr lang="en-US"/>
        </a:p>
      </dgm:t>
    </dgm:pt>
    <dgm:pt modelId="{C4A417A1-F8C3-43C3-947B-1EFDB8C7585D}" type="pres">
      <dgm:prSet presAssocID="{A7EDAB77-7663-47C4-A1A9-7943A83DE2B0}" presName="linearFlow" presStyleCnt="0">
        <dgm:presLayoutVars>
          <dgm:dir/>
          <dgm:resizeHandles val="exact"/>
        </dgm:presLayoutVars>
      </dgm:prSet>
      <dgm:spPr/>
    </dgm:pt>
    <dgm:pt modelId="{22660829-BF36-4D23-BE10-117C2BE4DC17}" type="pres">
      <dgm:prSet presAssocID="{2D6B24B0-B15D-4B68-A2E8-0B072A4FFCFF}" presName="composite" presStyleCnt="0"/>
      <dgm:spPr/>
    </dgm:pt>
    <dgm:pt modelId="{7BD34696-A205-46A7-BB02-B8BB0A4016F8}" type="pres">
      <dgm:prSet presAssocID="{2D6B24B0-B15D-4B68-A2E8-0B072A4FFCFF}" presName="imgShp" presStyleLbl="fgImgPlace1" presStyleIdx="0" presStyleCnt="4"/>
      <dgm:spPr>
        <a:blipFill rotWithShape="0">
          <a:blip xmlns:r="http://schemas.openxmlformats.org/officeDocument/2006/relationships" r:embed="rId1"/>
          <a:stretch>
            <a:fillRect/>
          </a:stretch>
        </a:blipFill>
      </dgm:spPr>
    </dgm:pt>
    <dgm:pt modelId="{B94873FC-FB22-4A99-A499-055C0B492991}" type="pres">
      <dgm:prSet presAssocID="{2D6B24B0-B15D-4B68-A2E8-0B072A4FFCFF}" presName="txShp" presStyleLbl="node1" presStyleIdx="0" presStyleCnt="4" custLinFactNeighborX="713" custLinFactNeighborY="-10628">
        <dgm:presLayoutVars>
          <dgm:bulletEnabled val="1"/>
        </dgm:presLayoutVars>
      </dgm:prSet>
      <dgm:spPr/>
    </dgm:pt>
    <dgm:pt modelId="{CC98963B-2CC4-4B59-B839-1A21CC3FB19E}" type="pres">
      <dgm:prSet presAssocID="{3E15C866-3D66-4ABE-AC41-BCC94BDD1080}" presName="spacing" presStyleCnt="0"/>
      <dgm:spPr/>
    </dgm:pt>
    <dgm:pt modelId="{4E795C9C-14C7-442B-9F1F-7EDCB7193571}" type="pres">
      <dgm:prSet presAssocID="{22EA963C-0B12-456A-84AB-BCE6F328DECD}" presName="composite" presStyleCnt="0"/>
      <dgm:spPr/>
    </dgm:pt>
    <dgm:pt modelId="{2C857712-8EBD-4A96-8A74-92A67447F299}" type="pres">
      <dgm:prSet presAssocID="{22EA963C-0B12-456A-84AB-BCE6F328DECD}" presName="imgShp" presStyleLbl="fgImgPlace1" presStyleIdx="1" presStyleCnt="4"/>
      <dgm:spPr>
        <a:blipFill rotWithShape="0">
          <a:blip xmlns:r="http://schemas.openxmlformats.org/officeDocument/2006/relationships" r:embed="rId1"/>
          <a:stretch>
            <a:fillRect/>
          </a:stretch>
        </a:blipFill>
      </dgm:spPr>
    </dgm:pt>
    <dgm:pt modelId="{BC925AF8-5833-4CCB-B163-0C5E17C3802C}" type="pres">
      <dgm:prSet presAssocID="{22EA963C-0B12-456A-84AB-BCE6F328DECD}" presName="txShp" presStyleLbl="node1" presStyleIdx="1" presStyleCnt="4">
        <dgm:presLayoutVars>
          <dgm:bulletEnabled val="1"/>
        </dgm:presLayoutVars>
      </dgm:prSet>
      <dgm:spPr/>
    </dgm:pt>
    <dgm:pt modelId="{9075F151-6B8E-4F4A-846B-9A5CD3FB482B}" type="pres">
      <dgm:prSet presAssocID="{3D294762-F744-4967-8BD3-29A75455245E}" presName="spacing" presStyleCnt="0"/>
      <dgm:spPr/>
    </dgm:pt>
    <dgm:pt modelId="{C8DC16DC-7484-46A4-A3D1-16B33138BEC3}" type="pres">
      <dgm:prSet presAssocID="{29CC6D16-2041-455A-BFA5-CCA5B879B42B}" presName="composite" presStyleCnt="0"/>
      <dgm:spPr/>
    </dgm:pt>
    <dgm:pt modelId="{6905DD15-0846-42C6-8359-30B4F29782E6}" type="pres">
      <dgm:prSet presAssocID="{29CC6D16-2041-455A-BFA5-CCA5B879B42B}" presName="imgShp" presStyleLbl="fgImgPlace1" presStyleIdx="2" presStyleCnt="4"/>
      <dgm:spPr>
        <a:blipFill rotWithShape="0">
          <a:blip xmlns:r="http://schemas.openxmlformats.org/officeDocument/2006/relationships" r:embed="rId1"/>
          <a:stretch>
            <a:fillRect/>
          </a:stretch>
        </a:blipFill>
      </dgm:spPr>
    </dgm:pt>
    <dgm:pt modelId="{4EA41CFD-25C4-4F5F-8201-AA574CC63E95}" type="pres">
      <dgm:prSet presAssocID="{29CC6D16-2041-455A-BFA5-CCA5B879B42B}" presName="txShp" presStyleLbl="node1" presStyleIdx="2" presStyleCnt="4">
        <dgm:presLayoutVars>
          <dgm:bulletEnabled val="1"/>
        </dgm:presLayoutVars>
      </dgm:prSet>
      <dgm:spPr/>
    </dgm:pt>
    <dgm:pt modelId="{32A49AE7-19F5-4F8A-B218-5CF4521D3C86}" type="pres">
      <dgm:prSet presAssocID="{C7AA2268-B4A4-4415-B2D8-BED6A24F2F62}" presName="spacing" presStyleCnt="0"/>
      <dgm:spPr/>
    </dgm:pt>
    <dgm:pt modelId="{BF4CE13B-F4DF-4727-951B-83C36F5B9F54}" type="pres">
      <dgm:prSet presAssocID="{46B05F7C-BCCE-405C-920C-D1F37AA11843}" presName="composite" presStyleCnt="0"/>
      <dgm:spPr/>
    </dgm:pt>
    <dgm:pt modelId="{1CB1E8F1-3FEE-497A-BF20-1AC16F6D349F}" type="pres">
      <dgm:prSet presAssocID="{46B05F7C-BCCE-405C-920C-D1F37AA11843}" presName="imgShp" presStyleLbl="fgImgPlace1" presStyleIdx="3" presStyleCnt="4"/>
      <dgm:spPr>
        <a:blipFill rotWithShape="0">
          <a:blip xmlns:r="http://schemas.openxmlformats.org/officeDocument/2006/relationships" r:embed="rId1"/>
          <a:stretch>
            <a:fillRect/>
          </a:stretch>
        </a:blipFill>
      </dgm:spPr>
    </dgm:pt>
    <dgm:pt modelId="{EFCC4C63-7175-447E-9495-6D32D7D17F5B}" type="pres">
      <dgm:prSet presAssocID="{46B05F7C-BCCE-405C-920C-D1F37AA11843}" presName="txShp" presStyleLbl="node1" presStyleIdx="3" presStyleCnt="4">
        <dgm:presLayoutVars>
          <dgm:bulletEnabled val="1"/>
        </dgm:presLayoutVars>
      </dgm:prSet>
      <dgm:spPr/>
    </dgm:pt>
  </dgm:ptLst>
  <dgm:cxnLst>
    <dgm:cxn modelId="{A68CB21F-530B-4246-A9C7-D95E91F8CB7F}" type="presOf" srcId="{A7EDAB77-7663-47C4-A1A9-7943A83DE2B0}" destId="{C4A417A1-F8C3-43C3-947B-1EFDB8C7585D}" srcOrd="0" destOrd="0" presId="urn:microsoft.com/office/officeart/2005/8/layout/vList3#1"/>
    <dgm:cxn modelId="{494BA643-09EA-436A-B56F-46ABDD9CBEAC}" type="presOf" srcId="{29CC6D16-2041-455A-BFA5-CCA5B879B42B}" destId="{4EA41CFD-25C4-4F5F-8201-AA574CC63E95}" srcOrd="0" destOrd="0" presId="urn:microsoft.com/office/officeart/2005/8/layout/vList3#1"/>
    <dgm:cxn modelId="{623A2865-E57F-4F72-9FC4-D7EF26667998}" type="presOf" srcId="{46B05F7C-BCCE-405C-920C-D1F37AA11843}" destId="{EFCC4C63-7175-447E-9495-6D32D7D17F5B}" srcOrd="0" destOrd="0" presId="urn:microsoft.com/office/officeart/2005/8/layout/vList3#1"/>
    <dgm:cxn modelId="{CA33C67D-CC0A-49D3-9E90-C26C8F464FF5}" srcId="{A7EDAB77-7663-47C4-A1A9-7943A83DE2B0}" destId="{22EA963C-0B12-456A-84AB-BCE6F328DECD}" srcOrd="1" destOrd="0" parTransId="{9BAEBEE4-278A-4B35-8956-5D97511DDC63}" sibTransId="{3D294762-F744-4967-8BD3-29A75455245E}"/>
    <dgm:cxn modelId="{6EDF4E84-6189-4B8F-AD38-6D47A633932F}" type="presOf" srcId="{22EA963C-0B12-456A-84AB-BCE6F328DECD}" destId="{BC925AF8-5833-4CCB-B163-0C5E17C3802C}" srcOrd="0" destOrd="0" presId="urn:microsoft.com/office/officeart/2005/8/layout/vList3#1"/>
    <dgm:cxn modelId="{CB4537CE-560E-4F11-95DE-DE7F87A88FEE}" srcId="{A7EDAB77-7663-47C4-A1A9-7943A83DE2B0}" destId="{29CC6D16-2041-455A-BFA5-CCA5B879B42B}" srcOrd="2" destOrd="0" parTransId="{5278BED1-06C8-48AF-8335-1E5B0C839395}" sibTransId="{C7AA2268-B4A4-4415-B2D8-BED6A24F2F62}"/>
    <dgm:cxn modelId="{C134E0DA-7F7C-467C-A46F-8F6F9E23C165}" type="presOf" srcId="{2D6B24B0-B15D-4B68-A2E8-0B072A4FFCFF}" destId="{B94873FC-FB22-4A99-A499-055C0B492991}" srcOrd="0" destOrd="0" presId="urn:microsoft.com/office/officeart/2005/8/layout/vList3#1"/>
    <dgm:cxn modelId="{D29C6AE2-C9A9-4AC9-BF0A-B968E2D1A41A}" srcId="{A7EDAB77-7663-47C4-A1A9-7943A83DE2B0}" destId="{2D6B24B0-B15D-4B68-A2E8-0B072A4FFCFF}" srcOrd="0" destOrd="0" parTransId="{C5F1BFD1-E2F2-4A75-99FF-A0B0C06FAEA8}" sibTransId="{3E15C866-3D66-4ABE-AC41-BCC94BDD1080}"/>
    <dgm:cxn modelId="{60791EF7-62D5-4338-A1B5-4C2EAD499A14}" srcId="{A7EDAB77-7663-47C4-A1A9-7943A83DE2B0}" destId="{46B05F7C-BCCE-405C-920C-D1F37AA11843}" srcOrd="3" destOrd="0" parTransId="{EF2F535C-C295-49E8-91D2-C2506E9E4514}" sibTransId="{8F4366F1-295B-469B-92DF-FFEADEA1C015}"/>
    <dgm:cxn modelId="{5CFEE237-C70A-4600-AC54-71F9CE7EC021}" type="presParOf" srcId="{C4A417A1-F8C3-43C3-947B-1EFDB8C7585D}" destId="{22660829-BF36-4D23-BE10-117C2BE4DC17}" srcOrd="0" destOrd="0" presId="urn:microsoft.com/office/officeart/2005/8/layout/vList3#1"/>
    <dgm:cxn modelId="{2054698F-04A9-4AC9-A093-55AAE6063C6A}" type="presParOf" srcId="{22660829-BF36-4D23-BE10-117C2BE4DC17}" destId="{7BD34696-A205-46A7-BB02-B8BB0A4016F8}" srcOrd="0" destOrd="0" presId="urn:microsoft.com/office/officeart/2005/8/layout/vList3#1"/>
    <dgm:cxn modelId="{64A0E9AA-BFED-4896-A117-4AC492ABE9EF}" type="presParOf" srcId="{22660829-BF36-4D23-BE10-117C2BE4DC17}" destId="{B94873FC-FB22-4A99-A499-055C0B492991}" srcOrd="1" destOrd="0" presId="urn:microsoft.com/office/officeart/2005/8/layout/vList3#1"/>
    <dgm:cxn modelId="{C97A9EB1-A4CB-47A7-8E82-F18ADD8FBAA8}" type="presParOf" srcId="{C4A417A1-F8C3-43C3-947B-1EFDB8C7585D}" destId="{CC98963B-2CC4-4B59-B839-1A21CC3FB19E}" srcOrd="1" destOrd="0" presId="urn:microsoft.com/office/officeart/2005/8/layout/vList3#1"/>
    <dgm:cxn modelId="{1B27D14B-B711-49F4-AF22-E4ED9F3F8AF4}" type="presParOf" srcId="{C4A417A1-F8C3-43C3-947B-1EFDB8C7585D}" destId="{4E795C9C-14C7-442B-9F1F-7EDCB7193571}" srcOrd="2" destOrd="0" presId="urn:microsoft.com/office/officeart/2005/8/layout/vList3#1"/>
    <dgm:cxn modelId="{71A089DE-A0B7-472F-8A36-5873F169B734}" type="presParOf" srcId="{4E795C9C-14C7-442B-9F1F-7EDCB7193571}" destId="{2C857712-8EBD-4A96-8A74-92A67447F299}" srcOrd="0" destOrd="0" presId="urn:microsoft.com/office/officeart/2005/8/layout/vList3#1"/>
    <dgm:cxn modelId="{48C16783-22C4-4F13-B52C-2BE1D94A62F3}" type="presParOf" srcId="{4E795C9C-14C7-442B-9F1F-7EDCB7193571}" destId="{BC925AF8-5833-4CCB-B163-0C5E17C3802C}" srcOrd="1" destOrd="0" presId="urn:microsoft.com/office/officeart/2005/8/layout/vList3#1"/>
    <dgm:cxn modelId="{41CA906B-3DD4-4747-9645-EA87B5E4A0EA}" type="presParOf" srcId="{C4A417A1-F8C3-43C3-947B-1EFDB8C7585D}" destId="{9075F151-6B8E-4F4A-846B-9A5CD3FB482B}" srcOrd="3" destOrd="0" presId="urn:microsoft.com/office/officeart/2005/8/layout/vList3#1"/>
    <dgm:cxn modelId="{8D79A3E6-CF6C-4E37-9301-2B9DFE5ABC36}" type="presParOf" srcId="{C4A417A1-F8C3-43C3-947B-1EFDB8C7585D}" destId="{C8DC16DC-7484-46A4-A3D1-16B33138BEC3}" srcOrd="4" destOrd="0" presId="urn:microsoft.com/office/officeart/2005/8/layout/vList3#1"/>
    <dgm:cxn modelId="{6A14C2AF-61DF-4CB2-B1F1-2FF4167B3EE4}" type="presParOf" srcId="{C8DC16DC-7484-46A4-A3D1-16B33138BEC3}" destId="{6905DD15-0846-42C6-8359-30B4F29782E6}" srcOrd="0" destOrd="0" presId="urn:microsoft.com/office/officeart/2005/8/layout/vList3#1"/>
    <dgm:cxn modelId="{1ED2B6EC-89E0-4018-B4FB-65FB2030648D}" type="presParOf" srcId="{C8DC16DC-7484-46A4-A3D1-16B33138BEC3}" destId="{4EA41CFD-25C4-4F5F-8201-AA574CC63E95}" srcOrd="1" destOrd="0" presId="urn:microsoft.com/office/officeart/2005/8/layout/vList3#1"/>
    <dgm:cxn modelId="{569339E6-C1E2-48D8-8D32-799576636ADB}" type="presParOf" srcId="{C4A417A1-F8C3-43C3-947B-1EFDB8C7585D}" destId="{32A49AE7-19F5-4F8A-B218-5CF4521D3C86}" srcOrd="5" destOrd="0" presId="urn:microsoft.com/office/officeart/2005/8/layout/vList3#1"/>
    <dgm:cxn modelId="{942087A6-4731-4B09-9374-473D081C1756}" type="presParOf" srcId="{C4A417A1-F8C3-43C3-947B-1EFDB8C7585D}" destId="{BF4CE13B-F4DF-4727-951B-83C36F5B9F54}" srcOrd="6" destOrd="0" presId="urn:microsoft.com/office/officeart/2005/8/layout/vList3#1"/>
    <dgm:cxn modelId="{BD688CFB-565C-41B0-8510-A87CB429CFAE}" type="presParOf" srcId="{BF4CE13B-F4DF-4727-951B-83C36F5B9F54}" destId="{1CB1E8F1-3FEE-497A-BF20-1AC16F6D349F}" srcOrd="0" destOrd="0" presId="urn:microsoft.com/office/officeart/2005/8/layout/vList3#1"/>
    <dgm:cxn modelId="{36B28F86-628A-4FC7-92C4-93700745BA8E}" type="presParOf" srcId="{BF4CE13B-F4DF-4727-951B-83C36F5B9F54}" destId="{EFCC4C63-7175-447E-9495-6D32D7D17F5B}"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4873FC-FB22-4A99-A499-055C0B492991}">
      <dsp:nvSpPr>
        <dsp:cNvPr id="0" name=""/>
        <dsp:cNvSpPr/>
      </dsp:nvSpPr>
      <dsp:spPr>
        <a:xfrm rot="10800000">
          <a:off x="1618391" y="0"/>
          <a:ext cx="5472684" cy="803651"/>
        </a:xfrm>
        <a:prstGeom prst="homePlat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4388" tIns="95250" rIns="177800" bIns="95250" numCol="1" spcCol="1270" anchor="ctr" anchorCtr="0">
          <a:noAutofit/>
        </a:bodyPr>
        <a:lstStyle/>
        <a:p>
          <a:pPr marL="0" lvl="0" indent="0" algn="ctr" defTabSz="1111250" rtl="0">
            <a:lnSpc>
              <a:spcPct val="90000"/>
            </a:lnSpc>
            <a:spcBef>
              <a:spcPct val="0"/>
            </a:spcBef>
            <a:spcAft>
              <a:spcPct val="35000"/>
            </a:spcAft>
            <a:buNone/>
          </a:pPr>
          <a:r>
            <a:rPr lang="en-US" sz="2500" kern="1200" dirty="0"/>
            <a:t>Reflects goals</a:t>
          </a:r>
        </a:p>
      </dsp:txBody>
      <dsp:txXfrm rot="10800000">
        <a:off x="1819304" y="0"/>
        <a:ext cx="5271771" cy="803651"/>
      </dsp:txXfrm>
    </dsp:sp>
    <dsp:sp modelId="{7BD34696-A205-46A7-BB02-B8BB0A4016F8}">
      <dsp:nvSpPr>
        <dsp:cNvPr id="0" name=""/>
        <dsp:cNvSpPr/>
      </dsp:nvSpPr>
      <dsp:spPr>
        <a:xfrm>
          <a:off x="1177545" y="2921"/>
          <a:ext cx="803651" cy="803651"/>
        </a:xfrm>
        <a:prstGeom prst="ellipse">
          <a:avLst/>
        </a:prstGeom>
        <a:blipFill rotWithShape="0">
          <a:blip xmlns:r="http://schemas.openxmlformats.org/officeDocument/2006/relationships" r:embed="rId1"/>
          <a:stretch>
            <a:fillRect/>
          </a:stretch>
        </a:blipFill>
        <a:ln>
          <a:noFill/>
        </a:ln>
        <a:effectLst>
          <a:outerShdw blurRad="38100" dist="254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C925AF8-5833-4CCB-B163-0C5E17C3802C}">
      <dsp:nvSpPr>
        <dsp:cNvPr id="0" name=""/>
        <dsp:cNvSpPr/>
      </dsp:nvSpPr>
      <dsp:spPr>
        <a:xfrm rot="10800000">
          <a:off x="1579370" y="1046469"/>
          <a:ext cx="5472684" cy="803651"/>
        </a:xfrm>
        <a:prstGeom prst="homePlat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4388" tIns="95250" rIns="177800" bIns="95250" numCol="1" spcCol="1270" anchor="ctr" anchorCtr="0">
          <a:noAutofit/>
        </a:bodyPr>
        <a:lstStyle/>
        <a:p>
          <a:pPr marL="0" lvl="0" indent="0" algn="ctr" defTabSz="1111250" rtl="0">
            <a:lnSpc>
              <a:spcPct val="90000"/>
            </a:lnSpc>
            <a:spcBef>
              <a:spcPct val="0"/>
            </a:spcBef>
            <a:spcAft>
              <a:spcPct val="35000"/>
            </a:spcAft>
            <a:buNone/>
          </a:pPr>
          <a:r>
            <a:rPr lang="en-US" sz="2500" kern="1200" dirty="0"/>
            <a:t>Clear (Narrative)</a:t>
          </a:r>
        </a:p>
      </dsp:txBody>
      <dsp:txXfrm rot="10800000">
        <a:off x="1780283" y="1046469"/>
        <a:ext cx="5271771" cy="803651"/>
      </dsp:txXfrm>
    </dsp:sp>
    <dsp:sp modelId="{2C857712-8EBD-4A96-8A74-92A67447F299}">
      <dsp:nvSpPr>
        <dsp:cNvPr id="0" name=""/>
        <dsp:cNvSpPr/>
      </dsp:nvSpPr>
      <dsp:spPr>
        <a:xfrm>
          <a:off x="1177545" y="1046469"/>
          <a:ext cx="803651" cy="803651"/>
        </a:xfrm>
        <a:prstGeom prst="ellipse">
          <a:avLst/>
        </a:prstGeom>
        <a:blipFill rotWithShape="0">
          <a:blip xmlns:r="http://schemas.openxmlformats.org/officeDocument/2006/relationships" r:embed="rId1"/>
          <a:stretch>
            <a:fillRect/>
          </a:stretch>
        </a:blipFill>
        <a:ln>
          <a:noFill/>
        </a:ln>
        <a:effectLst>
          <a:outerShdw blurRad="38100" dist="254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EA41CFD-25C4-4F5F-8201-AA574CC63E95}">
      <dsp:nvSpPr>
        <dsp:cNvPr id="0" name=""/>
        <dsp:cNvSpPr/>
      </dsp:nvSpPr>
      <dsp:spPr>
        <a:xfrm rot="10800000">
          <a:off x="1579370" y="2090017"/>
          <a:ext cx="5472684" cy="803651"/>
        </a:xfrm>
        <a:prstGeom prst="homePlat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4388" tIns="95250" rIns="177800" bIns="95250" numCol="1" spcCol="1270" anchor="ctr" anchorCtr="0">
          <a:noAutofit/>
        </a:bodyPr>
        <a:lstStyle/>
        <a:p>
          <a:pPr marL="0" lvl="0" indent="0" algn="ctr" defTabSz="1111250" rtl="0">
            <a:lnSpc>
              <a:spcPct val="90000"/>
            </a:lnSpc>
            <a:spcBef>
              <a:spcPct val="0"/>
            </a:spcBef>
            <a:spcAft>
              <a:spcPct val="35000"/>
            </a:spcAft>
            <a:buNone/>
          </a:pPr>
          <a:r>
            <a:rPr lang="en-US" sz="2500" kern="1200" dirty="0"/>
            <a:t>Realistic</a:t>
          </a:r>
        </a:p>
      </dsp:txBody>
      <dsp:txXfrm rot="10800000">
        <a:off x="1780283" y="2090017"/>
        <a:ext cx="5271771" cy="803651"/>
      </dsp:txXfrm>
    </dsp:sp>
    <dsp:sp modelId="{6905DD15-0846-42C6-8359-30B4F29782E6}">
      <dsp:nvSpPr>
        <dsp:cNvPr id="0" name=""/>
        <dsp:cNvSpPr/>
      </dsp:nvSpPr>
      <dsp:spPr>
        <a:xfrm>
          <a:off x="1177545" y="2090017"/>
          <a:ext cx="803651" cy="803651"/>
        </a:xfrm>
        <a:prstGeom prst="ellipse">
          <a:avLst/>
        </a:prstGeom>
        <a:blipFill rotWithShape="0">
          <a:blip xmlns:r="http://schemas.openxmlformats.org/officeDocument/2006/relationships" r:embed="rId1"/>
          <a:stretch>
            <a:fillRect/>
          </a:stretch>
        </a:blipFill>
        <a:ln>
          <a:noFill/>
        </a:ln>
        <a:effectLst>
          <a:outerShdw blurRad="38100" dist="254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FCC4C63-7175-447E-9495-6D32D7D17F5B}">
      <dsp:nvSpPr>
        <dsp:cNvPr id="0" name=""/>
        <dsp:cNvSpPr/>
      </dsp:nvSpPr>
      <dsp:spPr>
        <a:xfrm rot="10800000">
          <a:off x="1579370" y="3133564"/>
          <a:ext cx="5472684" cy="803651"/>
        </a:xfrm>
        <a:prstGeom prst="homePlat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4388" tIns="95250" rIns="177800" bIns="95250" numCol="1" spcCol="1270" anchor="ctr" anchorCtr="0">
          <a:noAutofit/>
        </a:bodyPr>
        <a:lstStyle/>
        <a:p>
          <a:pPr marL="0" lvl="0" indent="0" algn="ctr" defTabSz="1111250" rtl="0">
            <a:lnSpc>
              <a:spcPct val="90000"/>
            </a:lnSpc>
            <a:spcBef>
              <a:spcPct val="0"/>
            </a:spcBef>
            <a:spcAft>
              <a:spcPct val="35000"/>
            </a:spcAft>
            <a:buNone/>
          </a:pPr>
          <a:r>
            <a:rPr lang="en-US" sz="2500" kern="1200" dirty="0"/>
            <a:t>Adheres to guidelines &amp; policies</a:t>
          </a:r>
        </a:p>
      </dsp:txBody>
      <dsp:txXfrm rot="10800000">
        <a:off x="1780283" y="3133564"/>
        <a:ext cx="5271771" cy="803651"/>
      </dsp:txXfrm>
    </dsp:sp>
    <dsp:sp modelId="{1CB1E8F1-3FEE-497A-BF20-1AC16F6D349F}">
      <dsp:nvSpPr>
        <dsp:cNvPr id="0" name=""/>
        <dsp:cNvSpPr/>
      </dsp:nvSpPr>
      <dsp:spPr>
        <a:xfrm>
          <a:off x="1177545" y="3133564"/>
          <a:ext cx="803651" cy="803651"/>
        </a:xfrm>
        <a:prstGeom prst="ellipse">
          <a:avLst/>
        </a:prstGeom>
        <a:blipFill rotWithShape="0">
          <a:blip xmlns:r="http://schemas.openxmlformats.org/officeDocument/2006/relationships" r:embed="rId1"/>
          <a:stretch>
            <a:fillRect/>
          </a:stretch>
        </a:blipFill>
        <a:ln>
          <a:noFill/>
        </a:ln>
        <a:effectLst>
          <a:outerShdw blurRad="38100" dist="254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C8BE0D0-4E40-4F29-A691-11880FC9B349}" type="datetimeFigureOut">
              <a:rPr lang="en-US" smtClean="0"/>
              <a:t>1/31/2024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FAB0648-C107-4E9D-A464-D9D82C22C762}" type="slidenum">
              <a:rPr lang="en-US" smtClean="0"/>
              <a:t>‹#›</a:t>
            </a:fld>
            <a:endParaRPr lang="en-US"/>
          </a:p>
        </p:txBody>
      </p:sp>
    </p:spTree>
    <p:extLst>
      <p:ext uri="{BB962C8B-B14F-4D97-AF65-F5344CB8AC3E}">
        <p14:creationId xmlns:p14="http://schemas.microsoft.com/office/powerpoint/2010/main" val="1016208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82877126-23BB-4734-B33F-7E9D71876A7C}" type="datetimeFigureOut">
              <a:rPr lang="en-US" smtClean="0"/>
              <a:t>1/31/2024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C64D81F8-8240-414E-A353-38E239399361}" type="slidenum">
              <a:rPr lang="en-US" smtClean="0"/>
              <a:t>‹#›</a:t>
            </a:fld>
            <a:endParaRPr lang="en-US"/>
          </a:p>
        </p:txBody>
      </p:sp>
    </p:spTree>
    <p:extLst>
      <p:ext uri="{BB962C8B-B14F-4D97-AF65-F5344CB8AC3E}">
        <p14:creationId xmlns:p14="http://schemas.microsoft.com/office/powerpoint/2010/main" val="127242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1F8936-BE65-4C44-B20A-271366A7D7CB}" type="slidenum">
              <a:rPr lang="en-US" smtClean="0"/>
              <a:t>32</a:t>
            </a:fld>
            <a:endParaRPr lang="en-US"/>
          </a:p>
        </p:txBody>
      </p:sp>
    </p:spTree>
    <p:extLst>
      <p:ext uri="{BB962C8B-B14F-4D97-AF65-F5344CB8AC3E}">
        <p14:creationId xmlns:p14="http://schemas.microsoft.com/office/powerpoint/2010/main" val="427486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1/31/2024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1/31/2024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1/31/2024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1/31/2024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luc.edu/ors" TargetMode="External"/><Relationship Id="rId2" Type="http://schemas.openxmlformats.org/officeDocument/2006/relationships/hyperlink" Target="mailto:ors@luc.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iprs.luc.edu/" TargetMode="Externa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hyperlink" Target="http://www.luc.edu/ors" TargetMode="External"/><Relationship Id="rId2" Type="http://schemas.openxmlformats.org/officeDocument/2006/relationships/hyperlink" Target="mailto:ors@luc.edu"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hyperlink" Target="mailto:aellis5@luc.edu"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hhs.gov/ohrp/regulations-and-policy/regulations/45-cfr-46/index.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hhs.gov/ohrp/humansubjects/guidance/decisioncharts.htm" TargetMode="External"/><Relationship Id="rId2" Type="http://schemas.openxmlformats.org/officeDocument/2006/relationships/hyperlink" Target="http://www.hhs.gov/ohrp/humansubjects/guidance/45cfr46.htm" TargetMode="Externa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s://www2.ed.gov/about/offices/list/ocfo/humansub.html"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www.luc.edu/ors/compliance.shtml" TargetMode="External"/><Relationship Id="rId2" Type="http://schemas.openxmlformats.org/officeDocument/2006/relationships/hyperlink" Target="http://www.luc.edu/ors" TargetMode="Externa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hyperlink" Target="mailto:aellis5@luc.edu" TargetMode="Externa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hyperlink" Target="https://ptap.luc.edu/"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mailto:corellana1@luc.edu" TargetMode="External"/><Relationship Id="rId2" Type="http://schemas.openxmlformats.org/officeDocument/2006/relationships/image" Target="../media/image29.jpg"/><Relationship Id="rId1" Type="http://schemas.openxmlformats.org/officeDocument/2006/relationships/slideLayout" Target="../slideLayouts/slideLayout7.xml"/><Relationship Id="rId5" Type="http://schemas.openxmlformats.org/officeDocument/2006/relationships/hyperlink" Target="mailto:avaca1@luc.edu" TargetMode="External"/><Relationship Id="rId4" Type="http://schemas.openxmlformats.org/officeDocument/2006/relationships/hyperlink" Target="mailto:aellis5@luc.edu"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ptap.luc.edu/" TargetMode="Externa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ptap.luc.edu/" TargetMode="External"/><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www.luc.edu/ors"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grants.gov/web/grants/home.html" TargetMode="Externa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hyperlink" Target="https://www.neh.gov/grants/listing?keywords=&amp;page=1" TargetMode="External"/><Relationship Id="rId5" Type="http://schemas.openxmlformats.org/officeDocument/2006/relationships/hyperlink" Target="https://grants.nih.gov/funding/index.htm" TargetMode="External"/><Relationship Id="rId4" Type="http://schemas.openxmlformats.org/officeDocument/2006/relationships/hyperlink" Target="https://beta.nsf.gov/funding/opportuniti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4417" y="953421"/>
            <a:ext cx="9432235" cy="1646302"/>
          </a:xfrm>
        </p:spPr>
        <p:txBody>
          <a:bodyPr/>
          <a:lstStyle/>
          <a:p>
            <a:pPr algn="ctr"/>
            <a:r>
              <a:rPr lang="en-US" dirty="0"/>
              <a:t>Office of Research Services</a:t>
            </a:r>
          </a:p>
        </p:txBody>
      </p:sp>
      <p:sp>
        <p:nvSpPr>
          <p:cNvPr id="3" name="Subtitle 2"/>
          <p:cNvSpPr>
            <a:spLocks noGrp="1"/>
          </p:cNvSpPr>
          <p:nvPr>
            <p:ph type="subTitle" idx="1"/>
          </p:nvPr>
        </p:nvSpPr>
        <p:spPr>
          <a:xfrm>
            <a:off x="1596518" y="2922374"/>
            <a:ext cx="7766936" cy="590741"/>
          </a:xfrm>
        </p:spPr>
        <p:txBody>
          <a:bodyPr/>
          <a:lstStyle/>
          <a:p>
            <a:pPr algn="ctr"/>
            <a:r>
              <a:rPr lang="en-US" dirty="0"/>
              <a:t>Introduction &amp; All About Grants</a:t>
            </a:r>
          </a:p>
        </p:txBody>
      </p:sp>
      <p:sp>
        <p:nvSpPr>
          <p:cNvPr id="4" name="TextBox 3"/>
          <p:cNvSpPr txBox="1"/>
          <p:nvPr/>
        </p:nvSpPr>
        <p:spPr>
          <a:xfrm>
            <a:off x="3303680" y="3835767"/>
            <a:ext cx="4173707" cy="2308324"/>
          </a:xfrm>
          <a:prstGeom prst="rect">
            <a:avLst/>
          </a:prstGeom>
          <a:noFill/>
        </p:spPr>
        <p:txBody>
          <a:bodyPr wrap="none" rtlCol="0">
            <a:spAutoFit/>
          </a:bodyPr>
          <a:lstStyle/>
          <a:p>
            <a:pPr algn="ctr"/>
            <a:r>
              <a:rPr lang="en-US" dirty="0"/>
              <a:t>Loyola University of Chicago</a:t>
            </a:r>
          </a:p>
          <a:p>
            <a:pPr algn="ctr"/>
            <a:r>
              <a:rPr lang="en-US" dirty="0"/>
              <a:t>6439 N Sheridan Road</a:t>
            </a:r>
          </a:p>
          <a:p>
            <a:pPr algn="ctr"/>
            <a:r>
              <a:rPr lang="en-US" dirty="0"/>
              <a:t>Granada Center, 4</a:t>
            </a:r>
            <a:r>
              <a:rPr lang="en-US" baseline="30000" dirty="0"/>
              <a:t>th</a:t>
            </a:r>
            <a:r>
              <a:rPr lang="en-US" dirty="0"/>
              <a:t> Floor</a:t>
            </a:r>
          </a:p>
          <a:p>
            <a:pPr algn="ctr"/>
            <a:r>
              <a:rPr lang="en-US" dirty="0"/>
              <a:t>Chicago, IL 60660-5309</a:t>
            </a:r>
          </a:p>
          <a:p>
            <a:pPr algn="ctr"/>
            <a:r>
              <a:rPr lang="en-US" dirty="0"/>
              <a:t>Phone: 773.508.2471</a:t>
            </a:r>
          </a:p>
          <a:p>
            <a:pPr algn="ctr"/>
            <a:r>
              <a:rPr lang="en-US" dirty="0"/>
              <a:t>Email: </a:t>
            </a:r>
            <a:r>
              <a:rPr lang="en-US" dirty="0">
                <a:hlinkClick r:id="rId2"/>
              </a:rPr>
              <a:t>ors@luc.edu</a:t>
            </a:r>
            <a:endParaRPr lang="en-US" dirty="0"/>
          </a:p>
          <a:p>
            <a:pPr algn="ctr"/>
            <a:r>
              <a:rPr lang="en-US" dirty="0">
                <a:hlinkClick r:id="rId3"/>
              </a:rPr>
              <a:t>www.luc.edu/ors</a:t>
            </a:r>
            <a:endParaRPr lang="en-US" dirty="0"/>
          </a:p>
          <a:p>
            <a:endParaRPr lang="en-US" dirty="0"/>
          </a:p>
        </p:txBody>
      </p:sp>
    </p:spTree>
    <p:extLst>
      <p:ext uri="{BB962C8B-B14F-4D97-AF65-F5344CB8AC3E}">
        <p14:creationId xmlns:p14="http://schemas.microsoft.com/office/powerpoint/2010/main" val="1492783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u="sng" dirty="0"/>
              <a:t>ORS Internal Grants</a:t>
            </a:r>
          </a:p>
        </p:txBody>
      </p:sp>
      <p:pic>
        <p:nvPicPr>
          <p:cNvPr id="4" name="Picture 3" descr="Benefits of rapid publication | Editage Insights"/>
          <p:cNvPicPr>
            <a:picLocks noChangeAspect="1"/>
          </p:cNvPicPr>
          <p:nvPr/>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b="33871"/>
          <a:stretch/>
        </p:blipFill>
        <p:spPr>
          <a:xfrm>
            <a:off x="256760" y="4700242"/>
            <a:ext cx="4623352" cy="2048428"/>
          </a:xfrm>
          <a:prstGeom prst="rect">
            <a:avLst/>
          </a:prstGeom>
        </p:spPr>
      </p:pic>
      <p:pic>
        <p:nvPicPr>
          <p:cNvPr id="5" name="Picture 4" descr="News: Ed-tech startup Makkajai gets $250,000 seed fund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3091" y="1194632"/>
            <a:ext cx="3614317" cy="2033053"/>
          </a:xfrm>
          <a:prstGeom prst="rect">
            <a:avLst/>
          </a:prstGeom>
        </p:spPr>
      </p:pic>
      <p:pic>
        <p:nvPicPr>
          <p:cNvPr id="3" name="Picture 2" descr="Colorful Books Stacked (Blender) | A staple of books ..."/>
          <p:cNvPicPr>
            <a:picLocks noChangeAspect="1"/>
          </p:cNvPicPr>
          <p:nvPr/>
        </p:nvPicPr>
        <p:blipFill rotWithShape="1">
          <a:blip r:embed="rId5">
            <a:extLst>
              <a:ext uri="{28A0092B-C50C-407E-A947-70E740481C1C}">
                <a14:useLocalDpi xmlns:a14="http://schemas.microsoft.com/office/drawing/2010/main" val="0"/>
              </a:ext>
            </a:extLst>
          </a:blip>
          <a:srcRect l="12318" r="17865"/>
          <a:stretch/>
        </p:blipFill>
        <p:spPr>
          <a:xfrm>
            <a:off x="1043610" y="217419"/>
            <a:ext cx="3379304" cy="2722626"/>
          </a:xfrm>
          <a:prstGeom prst="rect">
            <a:avLst/>
          </a:prstGeom>
        </p:spPr>
      </p:pic>
      <p:pic>
        <p:nvPicPr>
          <p:cNvPr id="6" name="Picture 5" descr="The Research Process - Excelsior College OWL"/>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44139" y="4700242"/>
            <a:ext cx="3753891" cy="1884277"/>
          </a:xfrm>
          <a:prstGeom prst="rect">
            <a:avLst/>
          </a:prstGeom>
        </p:spPr>
      </p:pic>
    </p:spTree>
    <p:extLst>
      <p:ext uri="{BB962C8B-B14F-4D97-AF65-F5344CB8AC3E}">
        <p14:creationId xmlns:p14="http://schemas.microsoft.com/office/powerpoint/2010/main" val="2196563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02365"/>
          </a:xfrm>
        </p:spPr>
        <p:txBody>
          <a:bodyPr/>
          <a:lstStyle/>
          <a:p>
            <a:r>
              <a:rPr lang="en-US" dirty="0"/>
              <a:t>Internal Grants Administered by ORS</a:t>
            </a:r>
          </a:p>
        </p:txBody>
      </p:sp>
      <p:sp>
        <p:nvSpPr>
          <p:cNvPr id="3" name="Content Placeholder 2"/>
          <p:cNvSpPr>
            <a:spLocks noGrp="1"/>
          </p:cNvSpPr>
          <p:nvPr>
            <p:ph sz="half" idx="1"/>
          </p:nvPr>
        </p:nvSpPr>
        <p:spPr>
          <a:xfrm>
            <a:off x="677334" y="1819587"/>
            <a:ext cx="4184035" cy="1924394"/>
          </a:xfrm>
        </p:spPr>
        <p:txBody>
          <a:bodyPr>
            <a:normAutofit/>
          </a:bodyPr>
          <a:lstStyle/>
          <a:p>
            <a:r>
              <a:rPr lang="en-US" sz="1900" u="sng" dirty="0">
                <a:solidFill>
                  <a:schemeClr val="accent2">
                    <a:lumMod val="75000"/>
                  </a:schemeClr>
                </a:solidFill>
              </a:rPr>
              <a:t>Research Support Grant (RSG)</a:t>
            </a:r>
            <a:r>
              <a:rPr lang="en-US" sz="1900" dirty="0">
                <a:solidFill>
                  <a:schemeClr val="accent2">
                    <a:lumMod val="75000"/>
                  </a:schemeClr>
                </a:solidFill>
              </a:rPr>
              <a:t>: </a:t>
            </a:r>
            <a:r>
              <a:rPr lang="en-US" sz="1900" dirty="0"/>
              <a:t>Similar to seed grants. RSG’s help faculty with securing preliminary data in order to apply for larger external funding. RSG’s are awarded </a:t>
            </a:r>
            <a:r>
              <a:rPr lang="en-US" sz="1900" dirty="0">
                <a:solidFill>
                  <a:srgbClr val="C00000"/>
                </a:solidFill>
              </a:rPr>
              <a:t>up to $5,000</a:t>
            </a:r>
            <a:r>
              <a:rPr lang="en-US" sz="1900" dirty="0"/>
              <a:t>.</a:t>
            </a:r>
          </a:p>
          <a:p>
            <a:pPr marL="0" indent="0">
              <a:buNone/>
            </a:pPr>
            <a:endParaRPr lang="en-US" dirty="0"/>
          </a:p>
        </p:txBody>
      </p:sp>
      <p:sp>
        <p:nvSpPr>
          <p:cNvPr id="4" name="Content Placeholder 3"/>
          <p:cNvSpPr>
            <a:spLocks noGrp="1"/>
          </p:cNvSpPr>
          <p:nvPr>
            <p:ph sz="half" idx="2"/>
          </p:nvPr>
        </p:nvSpPr>
        <p:spPr>
          <a:xfrm>
            <a:off x="5537231" y="1819587"/>
            <a:ext cx="4184034" cy="2341837"/>
          </a:xfrm>
        </p:spPr>
        <p:txBody>
          <a:bodyPr>
            <a:normAutofit/>
          </a:bodyPr>
          <a:lstStyle/>
          <a:p>
            <a:r>
              <a:rPr lang="en-US" u="sng" dirty="0">
                <a:solidFill>
                  <a:schemeClr val="accent2">
                    <a:lumMod val="75000"/>
                  </a:schemeClr>
                </a:solidFill>
              </a:rPr>
              <a:t>Manuscript Publication Assistance (MPA):</a:t>
            </a:r>
            <a:r>
              <a:rPr lang="en-US" dirty="0">
                <a:solidFill>
                  <a:schemeClr val="accent2">
                    <a:lumMod val="75000"/>
                  </a:schemeClr>
                </a:solidFill>
              </a:rPr>
              <a:t>  </a:t>
            </a:r>
            <a:r>
              <a:rPr lang="en-US" dirty="0"/>
              <a:t>MPA assists faculty with fees associated with the preparation of scholarly manuscripts or creative artwork for publication or presentation. ORS will cover </a:t>
            </a:r>
            <a:r>
              <a:rPr lang="en-US" dirty="0">
                <a:solidFill>
                  <a:srgbClr val="C00000"/>
                </a:solidFill>
              </a:rPr>
              <a:t>50% </a:t>
            </a:r>
            <a:r>
              <a:rPr lang="en-US" dirty="0"/>
              <a:t>of the total cost </a:t>
            </a:r>
            <a:r>
              <a:rPr lang="en-US" dirty="0">
                <a:solidFill>
                  <a:srgbClr val="C00000"/>
                </a:solidFill>
              </a:rPr>
              <a:t>up to $1,000</a:t>
            </a:r>
            <a:r>
              <a:rPr lang="en-US" dirty="0"/>
              <a:t>.</a:t>
            </a:r>
          </a:p>
          <a:p>
            <a:pPr marL="0" indent="0">
              <a:buNone/>
            </a:pPr>
            <a:endParaRPr lang="en-US" dirty="0"/>
          </a:p>
        </p:txBody>
      </p:sp>
      <p:sp>
        <p:nvSpPr>
          <p:cNvPr id="5" name="TextBox 4"/>
          <p:cNvSpPr txBox="1"/>
          <p:nvPr/>
        </p:nvSpPr>
        <p:spPr>
          <a:xfrm>
            <a:off x="677334" y="4389927"/>
            <a:ext cx="4272352" cy="1477328"/>
          </a:xfrm>
          <a:prstGeom prst="rect">
            <a:avLst/>
          </a:prstGeom>
          <a:noFill/>
        </p:spPr>
        <p:txBody>
          <a:bodyPr wrap="square" rtlCol="0">
            <a:spAutoFit/>
          </a:bodyPr>
          <a:lstStyle/>
          <a:p>
            <a:pPr marL="342900" indent="-342900">
              <a:spcBef>
                <a:spcPts val="1000"/>
              </a:spcBef>
              <a:buClr>
                <a:schemeClr val="accent1"/>
              </a:buClr>
              <a:buSzPct val="80000"/>
              <a:buFont typeface="Wingdings 3" charset="2"/>
              <a:buChar char=""/>
            </a:pPr>
            <a:r>
              <a:rPr lang="en-US" u="sng" dirty="0">
                <a:solidFill>
                  <a:schemeClr val="accent2">
                    <a:lumMod val="75000"/>
                  </a:schemeClr>
                </a:solidFill>
              </a:rPr>
              <a:t>Book Subvention:</a:t>
            </a:r>
            <a:r>
              <a:rPr lang="en-US" dirty="0">
                <a:solidFill>
                  <a:schemeClr val="accent2">
                    <a:lumMod val="75000"/>
                  </a:schemeClr>
                </a:solidFill>
              </a:rPr>
              <a:t> </a:t>
            </a:r>
            <a:r>
              <a:rPr lang="en-US" dirty="0"/>
              <a:t>Aids faculty in the costs of publishing scholarly books. Book Subvention grants will cover up to </a:t>
            </a:r>
            <a:r>
              <a:rPr lang="en-US" dirty="0">
                <a:solidFill>
                  <a:srgbClr val="C00000"/>
                </a:solidFill>
              </a:rPr>
              <a:t>$2,000.</a:t>
            </a:r>
          </a:p>
          <a:p>
            <a:endParaRPr lang="en-US" dirty="0"/>
          </a:p>
        </p:txBody>
      </p:sp>
      <p:sp>
        <p:nvSpPr>
          <p:cNvPr id="8" name="TextBox 7"/>
          <p:cNvSpPr txBox="1"/>
          <p:nvPr/>
        </p:nvSpPr>
        <p:spPr>
          <a:xfrm>
            <a:off x="5537231" y="4389927"/>
            <a:ext cx="6093335" cy="2239074"/>
          </a:xfrm>
          <a:prstGeom prst="rect">
            <a:avLst/>
          </a:prstGeom>
          <a:solidFill>
            <a:schemeClr val="accent2">
              <a:lumMod val="20000"/>
              <a:lumOff val="80000"/>
            </a:schemeClr>
          </a:solidFill>
          <a:ln>
            <a:solidFill>
              <a:schemeClr val="accent1"/>
            </a:solidFill>
          </a:ln>
        </p:spPr>
        <p:txBody>
          <a:bodyPr wrap="none" rtlCol="0">
            <a:spAutoFit/>
          </a:bodyPr>
          <a:lstStyle/>
          <a:p>
            <a:r>
              <a:rPr lang="en-US" dirty="0"/>
              <a:t>Grants available through the office of </a:t>
            </a:r>
          </a:p>
          <a:p>
            <a:pPr>
              <a:lnSpc>
                <a:spcPct val="150000"/>
              </a:lnSpc>
            </a:pPr>
            <a:r>
              <a:rPr lang="en-US" dirty="0"/>
              <a:t>The Vice Provost for Research include:</a:t>
            </a:r>
          </a:p>
          <a:p>
            <a:pPr>
              <a:lnSpc>
                <a:spcPct val="150000"/>
              </a:lnSpc>
            </a:pPr>
            <a:endParaRPr lang="en-US" sz="300" dirty="0"/>
          </a:p>
          <a:p>
            <a:pPr marL="742950" lvl="1" indent="-285750">
              <a:buFont typeface="Arial" panose="020B0604020202020204" pitchFamily="34" charset="0"/>
              <a:buChar char="•"/>
            </a:pPr>
            <a:r>
              <a:rPr lang="en-US" dirty="0"/>
              <a:t>J.E.D.I (Justice, Equity, Diversity and Inclusion)</a:t>
            </a:r>
          </a:p>
          <a:p>
            <a:pPr marL="742950" lvl="1" indent="-285750">
              <a:buFont typeface="Arial" panose="020B0604020202020204" pitchFamily="34" charset="0"/>
              <a:buChar char="•"/>
            </a:pPr>
            <a:r>
              <a:rPr lang="en-US" dirty="0"/>
              <a:t>Transformative Grant Award</a:t>
            </a:r>
          </a:p>
          <a:p>
            <a:endParaRPr lang="en-US" dirty="0"/>
          </a:p>
          <a:p>
            <a:r>
              <a:rPr lang="en-US" dirty="0"/>
              <a:t>Information regarding these internal grant opportunities </a:t>
            </a:r>
          </a:p>
          <a:p>
            <a:r>
              <a:rPr lang="en-US" dirty="0"/>
              <a:t>can be found at: </a:t>
            </a:r>
            <a:r>
              <a:rPr lang="en-US" b="1" u="sng" dirty="0"/>
              <a:t>https://luc.infoready4.com/</a:t>
            </a:r>
            <a:endParaRPr lang="en-US" dirty="0"/>
          </a:p>
        </p:txBody>
      </p:sp>
    </p:spTree>
    <p:extLst>
      <p:ext uri="{BB962C8B-B14F-4D97-AF65-F5344CB8AC3E}">
        <p14:creationId xmlns:p14="http://schemas.microsoft.com/office/powerpoint/2010/main" val="2518407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613" y="152558"/>
            <a:ext cx="6210482" cy="830091"/>
          </a:xfrm>
        </p:spPr>
        <p:txBody>
          <a:bodyPr/>
          <a:lstStyle/>
          <a:p>
            <a:r>
              <a:rPr lang="en-US" dirty="0"/>
              <a:t>Eligibility &amp; How to Apply</a:t>
            </a:r>
          </a:p>
        </p:txBody>
      </p:sp>
      <p:sp>
        <p:nvSpPr>
          <p:cNvPr id="3" name="Text Placeholder 2"/>
          <p:cNvSpPr>
            <a:spLocks noGrp="1"/>
          </p:cNvSpPr>
          <p:nvPr>
            <p:ph type="body" idx="1"/>
          </p:nvPr>
        </p:nvSpPr>
        <p:spPr>
          <a:xfrm>
            <a:off x="468613" y="1228079"/>
            <a:ext cx="6071335" cy="860400"/>
          </a:xfrm>
        </p:spPr>
        <p:txBody>
          <a:bodyPr>
            <a:normAutofit lnSpcReduction="10000"/>
          </a:bodyPr>
          <a:lstStyle/>
          <a:p>
            <a:r>
              <a:rPr lang="en-US" sz="1800" dirty="0">
                <a:solidFill>
                  <a:schemeClr val="accent1"/>
                </a:solidFill>
                <a:latin typeface="+mj-lt"/>
                <a:ea typeface="+mj-ea"/>
                <a:cs typeface="+mj-cs"/>
              </a:rPr>
              <a:t>All full time faculty (Tenured, TT, &amp; NTT) from the Water Tower and Lakeshore Campuses are eligible to apply for ORS Internal Grants.</a:t>
            </a:r>
          </a:p>
          <a:p>
            <a:endParaRPr lang="en-US" dirty="0"/>
          </a:p>
        </p:txBody>
      </p:sp>
      <p:sp>
        <p:nvSpPr>
          <p:cNvPr id="4" name="Rectangle 3"/>
          <p:cNvSpPr/>
          <p:nvPr/>
        </p:nvSpPr>
        <p:spPr>
          <a:xfrm>
            <a:off x="796604" y="2801740"/>
            <a:ext cx="5882491" cy="2554545"/>
          </a:xfrm>
          <a:prstGeom prst="rect">
            <a:avLst/>
          </a:prstGeom>
        </p:spPr>
        <p:txBody>
          <a:bodyPr wrap="square">
            <a:spAutoFit/>
          </a:bodyPr>
          <a:lstStyle/>
          <a:p>
            <a:pPr marL="285750" indent="-285750">
              <a:buFont typeface="Wingdings" panose="05000000000000000000" pitchFamily="2" charset="2"/>
              <a:buChar char="v"/>
            </a:pPr>
            <a:r>
              <a:rPr lang="en-US" sz="2000" dirty="0">
                <a:latin typeface="+mj-lt"/>
                <a:ea typeface="+mj-ea"/>
                <a:cs typeface="+mj-cs"/>
              </a:rPr>
              <a:t>Login to IPRS at </a:t>
            </a:r>
            <a:r>
              <a:rPr lang="en-US" sz="2000" dirty="0">
                <a:latin typeface="+mj-lt"/>
                <a:ea typeface="+mj-ea"/>
                <a:cs typeface="+mj-cs"/>
                <a:hlinkClick r:id="rId2"/>
              </a:rPr>
              <a:t>https://iprs.luc.edu</a:t>
            </a:r>
            <a:endParaRPr lang="en-US" sz="2000" dirty="0">
              <a:latin typeface="+mj-lt"/>
              <a:ea typeface="+mj-ea"/>
              <a:cs typeface="+mj-cs"/>
            </a:endParaRPr>
          </a:p>
          <a:p>
            <a:endParaRPr lang="en-US" sz="2000" dirty="0">
              <a:latin typeface="+mj-lt"/>
              <a:ea typeface="+mj-ea"/>
              <a:cs typeface="+mj-cs"/>
            </a:endParaRPr>
          </a:p>
          <a:p>
            <a:pPr marL="285750" indent="-285750">
              <a:buFont typeface="Wingdings" panose="05000000000000000000" pitchFamily="2" charset="2"/>
              <a:buChar char="v"/>
            </a:pPr>
            <a:r>
              <a:rPr lang="en-US" sz="2000" dirty="0">
                <a:latin typeface="+mj-lt"/>
                <a:ea typeface="+mj-ea"/>
                <a:cs typeface="+mj-cs"/>
              </a:rPr>
              <a:t>Click “Initiate a New Proposal”</a:t>
            </a:r>
          </a:p>
          <a:p>
            <a:pPr marL="285750" indent="-285750">
              <a:buFont typeface="Wingdings" panose="05000000000000000000" pitchFamily="2" charset="2"/>
              <a:buChar char="v"/>
            </a:pPr>
            <a:endParaRPr lang="en-US" sz="2000" dirty="0">
              <a:latin typeface="+mj-lt"/>
              <a:ea typeface="+mj-ea"/>
              <a:cs typeface="+mj-cs"/>
            </a:endParaRPr>
          </a:p>
          <a:p>
            <a:pPr marL="285750" indent="-285750">
              <a:buFont typeface="Wingdings" panose="05000000000000000000" pitchFamily="2" charset="2"/>
              <a:buChar char="v"/>
            </a:pPr>
            <a:r>
              <a:rPr lang="en-US" sz="2000" dirty="0">
                <a:latin typeface="+mj-lt"/>
                <a:ea typeface="+mj-ea"/>
                <a:cs typeface="+mj-cs"/>
              </a:rPr>
              <a:t>Choose the internal grant you want to apply for from the drop down list.</a:t>
            </a:r>
          </a:p>
          <a:p>
            <a:endParaRPr lang="en-US" sz="2000" dirty="0">
              <a:latin typeface="+mj-lt"/>
              <a:ea typeface="+mj-ea"/>
              <a:cs typeface="+mj-cs"/>
            </a:endParaRPr>
          </a:p>
          <a:p>
            <a:pPr marL="285750" indent="-285750">
              <a:buFont typeface="Wingdings" panose="05000000000000000000" pitchFamily="2" charset="2"/>
              <a:buChar char="v"/>
            </a:pPr>
            <a:r>
              <a:rPr lang="en-US" sz="2000" dirty="0">
                <a:latin typeface="+mj-lt"/>
                <a:ea typeface="+mj-ea"/>
                <a:cs typeface="+mj-cs"/>
              </a:rPr>
              <a:t>Follow the prompts to apply.</a:t>
            </a:r>
          </a:p>
        </p:txBody>
      </p:sp>
      <p:pic>
        <p:nvPicPr>
          <p:cNvPr id="5"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9095" y="1695910"/>
            <a:ext cx="5140124" cy="2167187"/>
          </a:xfrm>
          <a:prstGeom prst="rect">
            <a:avLst/>
          </a:prstGeom>
          <a:ln w="28575">
            <a:solidFill>
              <a:srgbClr val="C00000"/>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9095" y="4258250"/>
            <a:ext cx="5034643" cy="2069545"/>
          </a:xfrm>
          <a:prstGeom prst="rect">
            <a:avLst/>
          </a:prstGeom>
          <a:ln w="28575">
            <a:solidFill>
              <a:srgbClr val="C00000"/>
            </a:solidFill>
          </a:ln>
        </p:spPr>
      </p:pic>
    </p:spTree>
    <p:extLst>
      <p:ext uri="{BB962C8B-B14F-4D97-AF65-F5344CB8AC3E}">
        <p14:creationId xmlns:p14="http://schemas.microsoft.com/office/powerpoint/2010/main" val="631702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ORS Internal Grant Deadlines &amp; ORS Contact Information</a:t>
            </a:r>
          </a:p>
        </p:txBody>
      </p:sp>
      <p:sp>
        <p:nvSpPr>
          <p:cNvPr id="3" name="Text Placeholder 2"/>
          <p:cNvSpPr>
            <a:spLocks noGrp="1"/>
          </p:cNvSpPr>
          <p:nvPr>
            <p:ph type="body" idx="1"/>
          </p:nvPr>
        </p:nvSpPr>
        <p:spPr/>
        <p:txBody>
          <a:bodyPr/>
          <a:lstStyle/>
          <a:p>
            <a:r>
              <a:rPr lang="en-US" b="1" dirty="0">
                <a:solidFill>
                  <a:srgbClr val="92D050"/>
                </a:solidFill>
              </a:rPr>
              <a:t>Deadlines</a:t>
            </a:r>
          </a:p>
        </p:txBody>
      </p:sp>
      <p:sp>
        <p:nvSpPr>
          <p:cNvPr id="4" name="Content Placeholder 3"/>
          <p:cNvSpPr>
            <a:spLocks noGrp="1"/>
          </p:cNvSpPr>
          <p:nvPr>
            <p:ph sz="half" idx="2"/>
          </p:nvPr>
        </p:nvSpPr>
        <p:spPr/>
        <p:txBody>
          <a:bodyPr>
            <a:normAutofit/>
          </a:bodyPr>
          <a:lstStyle/>
          <a:p>
            <a:r>
              <a:rPr lang="en-US" dirty="0">
                <a:latin typeface="+mj-lt"/>
              </a:rPr>
              <a:t>Manuscript Publication Assistance (MPA) and Book Subvention Grants have a </a:t>
            </a:r>
            <a:r>
              <a:rPr lang="en-US" u="sng" dirty="0">
                <a:latin typeface="+mj-lt"/>
              </a:rPr>
              <a:t>rolling deadline</a:t>
            </a:r>
            <a:r>
              <a:rPr lang="en-US" dirty="0">
                <a:latin typeface="+mj-lt"/>
              </a:rPr>
              <a:t>.</a:t>
            </a:r>
          </a:p>
          <a:p>
            <a:r>
              <a:rPr lang="en-US" dirty="0">
                <a:latin typeface="+mj-lt"/>
              </a:rPr>
              <a:t>Research Support Grants (RSG) deadlines are </a:t>
            </a:r>
            <a:r>
              <a:rPr lang="en-US" u="sng" dirty="0">
                <a:latin typeface="+mj-lt"/>
              </a:rPr>
              <a:t>August 1st, November 1st, February 1st, and May 1st</a:t>
            </a:r>
            <a:r>
              <a:rPr lang="en-US" dirty="0">
                <a:latin typeface="+mj-lt"/>
              </a:rPr>
              <a:t>, unless otherwise noted.</a:t>
            </a:r>
          </a:p>
        </p:txBody>
      </p:sp>
      <p:sp>
        <p:nvSpPr>
          <p:cNvPr id="5" name="Text Placeholder 4"/>
          <p:cNvSpPr>
            <a:spLocks noGrp="1"/>
          </p:cNvSpPr>
          <p:nvPr>
            <p:ph type="body" sz="quarter" idx="3"/>
          </p:nvPr>
        </p:nvSpPr>
        <p:spPr/>
        <p:txBody>
          <a:bodyPr/>
          <a:lstStyle/>
          <a:p>
            <a:r>
              <a:rPr lang="en-US" b="1" dirty="0">
                <a:solidFill>
                  <a:srgbClr val="92D050"/>
                </a:solidFill>
              </a:rPr>
              <a:t>ORS Contact Information</a:t>
            </a:r>
          </a:p>
        </p:txBody>
      </p:sp>
      <p:sp>
        <p:nvSpPr>
          <p:cNvPr id="6" name="Content Placeholder 5"/>
          <p:cNvSpPr>
            <a:spLocks noGrp="1"/>
          </p:cNvSpPr>
          <p:nvPr>
            <p:ph sz="quarter" idx="4"/>
          </p:nvPr>
        </p:nvSpPr>
        <p:spPr/>
        <p:txBody>
          <a:bodyPr/>
          <a:lstStyle/>
          <a:p>
            <a:pPr marL="0" indent="0">
              <a:buNone/>
            </a:pPr>
            <a:r>
              <a:rPr lang="en-US" dirty="0">
                <a:latin typeface="+mj-lt"/>
              </a:rPr>
              <a:t>ORS Contact Information:</a:t>
            </a:r>
          </a:p>
          <a:p>
            <a:pPr marL="0" indent="0">
              <a:buNone/>
            </a:pPr>
            <a:r>
              <a:rPr lang="en-US" dirty="0">
                <a:latin typeface="+mj-lt"/>
              </a:rPr>
              <a:t>Office of Research Services (ORS)</a:t>
            </a:r>
          </a:p>
          <a:p>
            <a:pPr marL="0" indent="0">
              <a:buNone/>
            </a:pPr>
            <a:r>
              <a:rPr lang="en-US" dirty="0">
                <a:latin typeface="+mj-lt"/>
              </a:rPr>
              <a:t>6439 N. Sheridan Road</a:t>
            </a:r>
          </a:p>
          <a:p>
            <a:pPr marL="0" indent="0">
              <a:buNone/>
            </a:pPr>
            <a:r>
              <a:rPr lang="en-US" dirty="0">
                <a:latin typeface="+mj-lt"/>
              </a:rPr>
              <a:t>Granada Center, Ste. 400</a:t>
            </a:r>
          </a:p>
          <a:p>
            <a:pPr marL="0" indent="0">
              <a:buNone/>
            </a:pPr>
            <a:r>
              <a:rPr lang="en-US" dirty="0">
                <a:latin typeface="+mj-lt"/>
              </a:rPr>
              <a:t>Phone: 773-508-2471</a:t>
            </a:r>
          </a:p>
          <a:p>
            <a:pPr marL="0" indent="0">
              <a:buNone/>
            </a:pPr>
            <a:r>
              <a:rPr lang="en-US" dirty="0">
                <a:latin typeface="+mj-lt"/>
              </a:rPr>
              <a:t>Email: </a:t>
            </a:r>
            <a:r>
              <a:rPr lang="en-US" dirty="0">
                <a:latin typeface="+mj-lt"/>
                <a:hlinkClick r:id="rId2"/>
              </a:rPr>
              <a:t>ors@luc.edu</a:t>
            </a:r>
            <a:endParaRPr lang="en-US" dirty="0">
              <a:latin typeface="+mj-lt"/>
            </a:endParaRPr>
          </a:p>
          <a:p>
            <a:pPr marL="0" indent="0">
              <a:buNone/>
            </a:pPr>
            <a:r>
              <a:rPr lang="en-US" dirty="0">
                <a:latin typeface="+mj-lt"/>
                <a:hlinkClick r:id="rId3"/>
              </a:rPr>
              <a:t>www.luc.edu/ors</a:t>
            </a:r>
            <a:r>
              <a:rPr lang="en-US" dirty="0">
                <a:latin typeface="+mj-lt"/>
              </a:rPr>
              <a:t> </a:t>
            </a:r>
          </a:p>
        </p:txBody>
      </p:sp>
    </p:spTree>
    <p:extLst>
      <p:ext uri="{BB962C8B-B14F-4D97-AF65-F5344CB8AC3E}">
        <p14:creationId xmlns:p14="http://schemas.microsoft.com/office/powerpoint/2010/main" val="4231160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4822" y="1522407"/>
            <a:ext cx="9391425" cy="1646302"/>
          </a:xfrm>
        </p:spPr>
        <p:txBody>
          <a:bodyPr/>
          <a:lstStyle/>
          <a:p>
            <a:pPr algn="ctr"/>
            <a:r>
              <a:rPr lang="en-US" dirty="0"/>
              <a:t>Research Integrity </a:t>
            </a:r>
            <a:br>
              <a:rPr lang="en-US" dirty="0"/>
            </a:br>
            <a:r>
              <a:rPr lang="en-US" dirty="0"/>
              <a:t>and Compliance</a:t>
            </a:r>
          </a:p>
        </p:txBody>
      </p:sp>
      <p:sp>
        <p:nvSpPr>
          <p:cNvPr id="3" name="Subtitle 2"/>
          <p:cNvSpPr>
            <a:spLocks noGrp="1"/>
          </p:cNvSpPr>
          <p:nvPr>
            <p:ph type="subTitle" idx="1"/>
          </p:nvPr>
        </p:nvSpPr>
        <p:spPr/>
        <p:txBody>
          <a:bodyPr>
            <a:normAutofit fontScale="85000" lnSpcReduction="20000"/>
          </a:bodyPr>
          <a:lstStyle/>
          <a:p>
            <a:pPr algn="ctr"/>
            <a:r>
              <a:rPr lang="en-US" sz="2400" dirty="0">
                <a:solidFill>
                  <a:schemeClr val="tx1"/>
                </a:solidFill>
              </a:rPr>
              <a:t>Andrew Ellis</a:t>
            </a:r>
          </a:p>
          <a:p>
            <a:pPr algn="ctr"/>
            <a:r>
              <a:rPr lang="en-US" sz="2400" dirty="0">
                <a:solidFill>
                  <a:schemeClr val="tx1"/>
                </a:solidFill>
              </a:rPr>
              <a:t>Associate Director of Research Compliance</a:t>
            </a:r>
          </a:p>
          <a:p>
            <a:pPr algn="ctr"/>
            <a:r>
              <a:rPr lang="en-US" sz="2400" dirty="0">
                <a:hlinkClick r:id="rId2"/>
              </a:rPr>
              <a:t>aellis5@luc.edu</a:t>
            </a:r>
            <a:endParaRPr lang="en-US" sz="2400" dirty="0"/>
          </a:p>
          <a:p>
            <a:pPr algn="ctr"/>
            <a:endParaRPr lang="en-US" dirty="0"/>
          </a:p>
        </p:txBody>
      </p:sp>
    </p:spTree>
    <p:extLst>
      <p:ext uri="{BB962C8B-B14F-4D97-AF65-F5344CB8AC3E}">
        <p14:creationId xmlns:p14="http://schemas.microsoft.com/office/powerpoint/2010/main" val="3571280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276428" y="3357716"/>
            <a:ext cx="4853963" cy="3053023"/>
          </a:xfrm>
          <a:prstGeom prst="rect">
            <a:avLst/>
          </a:prstGeom>
          <a:ln w="57150">
            <a:solidFill>
              <a:schemeClr val="accent2"/>
            </a:solidFill>
          </a:ln>
        </p:spPr>
      </p:pic>
      <p:sp>
        <p:nvSpPr>
          <p:cNvPr id="2" name="Title 1"/>
          <p:cNvSpPr>
            <a:spLocks noGrp="1"/>
          </p:cNvSpPr>
          <p:nvPr>
            <p:ph type="title"/>
          </p:nvPr>
        </p:nvSpPr>
        <p:spPr>
          <a:xfrm>
            <a:off x="677334" y="609600"/>
            <a:ext cx="8596668" cy="756621"/>
          </a:xfrm>
        </p:spPr>
        <p:txBody>
          <a:bodyPr/>
          <a:lstStyle/>
          <a:p>
            <a:r>
              <a:rPr lang="en-US" dirty="0"/>
              <a:t>Introduction</a:t>
            </a:r>
          </a:p>
        </p:txBody>
      </p:sp>
      <p:sp>
        <p:nvSpPr>
          <p:cNvPr id="3" name="TextBox 2"/>
          <p:cNvSpPr txBox="1"/>
          <p:nvPr/>
        </p:nvSpPr>
        <p:spPr>
          <a:xfrm>
            <a:off x="677334" y="1366221"/>
            <a:ext cx="9158982" cy="1908215"/>
          </a:xfrm>
          <a:prstGeom prst="rect">
            <a:avLst/>
          </a:prstGeom>
          <a:noFill/>
        </p:spPr>
        <p:txBody>
          <a:bodyPr wrap="none" rtlCol="0">
            <a:spAutoFit/>
          </a:bodyPr>
          <a:lstStyle/>
          <a:p>
            <a:pPr marL="285750" indent="-285750">
              <a:buFont typeface="Arial" panose="020B0604020202020204" pitchFamily="34" charset="0"/>
              <a:buChar char="•"/>
            </a:pPr>
            <a:r>
              <a:rPr lang="en-US" sz="2000" dirty="0"/>
              <a:t>Greeting</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A branch of ORS dedicated to ensuring compliance with the regulations.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Working with our Institutional Official, Dr. Singh (Vice Provost for Research)</a:t>
            </a:r>
          </a:p>
          <a:p>
            <a:endParaRPr lang="en-US" dirty="0"/>
          </a:p>
        </p:txBody>
      </p:sp>
      <p:sp>
        <p:nvSpPr>
          <p:cNvPr id="5" name="Rectangle 4"/>
          <p:cNvSpPr/>
          <p:nvPr/>
        </p:nvSpPr>
        <p:spPr>
          <a:xfrm>
            <a:off x="677334" y="3666353"/>
            <a:ext cx="6096000" cy="2031325"/>
          </a:xfrm>
          <a:prstGeom prst="rect">
            <a:avLst/>
          </a:prstGeom>
        </p:spPr>
        <p:txBody>
          <a:bodyPr>
            <a:spAutoFit/>
          </a:bodyPr>
          <a:lstStyle/>
          <a:p>
            <a:r>
              <a:rPr lang="en-US" dirty="0"/>
              <a:t>Titles:  	Vice Provost for Research</a:t>
            </a:r>
          </a:p>
          <a:p>
            <a:r>
              <a:rPr lang="en-US" dirty="0"/>
              <a:t>		Professor in Department of Cellular and 			Molecular Physiology</a:t>
            </a:r>
          </a:p>
          <a:p>
            <a:endParaRPr lang="en-US" dirty="0"/>
          </a:p>
          <a:p>
            <a:r>
              <a:rPr lang="en-US" dirty="0"/>
              <a:t>Specialty Area: Cellular and Molecular Physiology</a:t>
            </a:r>
          </a:p>
          <a:p>
            <a:endParaRPr lang="en-US" dirty="0"/>
          </a:p>
          <a:p>
            <a:r>
              <a:rPr lang="en-US" dirty="0"/>
              <a:t>Email: msingh@luc.edu</a:t>
            </a:r>
          </a:p>
        </p:txBody>
      </p:sp>
    </p:spTree>
    <p:extLst>
      <p:ext uri="{BB962C8B-B14F-4D97-AF65-F5344CB8AC3E}">
        <p14:creationId xmlns:p14="http://schemas.microsoft.com/office/powerpoint/2010/main" val="3992254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Areas of Research Compliance</a:t>
            </a:r>
          </a:p>
        </p:txBody>
      </p:sp>
      <p:sp>
        <p:nvSpPr>
          <p:cNvPr id="3" name="Content Placeholder 2"/>
          <p:cNvSpPr>
            <a:spLocks noGrp="1"/>
          </p:cNvSpPr>
          <p:nvPr>
            <p:ph idx="1"/>
          </p:nvPr>
        </p:nvSpPr>
        <p:spPr>
          <a:xfrm>
            <a:off x="502722" y="1873593"/>
            <a:ext cx="5343896" cy="3880773"/>
          </a:xfrm>
        </p:spPr>
        <p:txBody>
          <a:bodyPr>
            <a:normAutofit/>
          </a:bodyPr>
          <a:lstStyle/>
          <a:p>
            <a:r>
              <a:rPr lang="en-US" sz="2000" dirty="0"/>
              <a:t>Human Subject Research</a:t>
            </a:r>
          </a:p>
          <a:p>
            <a:r>
              <a:rPr lang="en-US" sz="2000" dirty="0"/>
              <a:t>Laboratory Animals (for research or teaching)*</a:t>
            </a:r>
          </a:p>
          <a:p>
            <a:r>
              <a:rPr lang="en-US" sz="2000" dirty="0"/>
              <a:t>Biological and Chemical Hazards*</a:t>
            </a:r>
          </a:p>
          <a:p>
            <a:r>
              <a:rPr lang="en-US" sz="2000" dirty="0"/>
              <a:t>Radiation*</a:t>
            </a:r>
          </a:p>
          <a:p>
            <a:r>
              <a:rPr lang="en-US" sz="2000" dirty="0"/>
              <a:t>Responsible Conduct Training- “RCRS”*</a:t>
            </a:r>
          </a:p>
          <a:p>
            <a:endParaRPr lang="en-US" sz="2000" dirty="0"/>
          </a:p>
        </p:txBody>
      </p:sp>
      <p:pic>
        <p:nvPicPr>
          <p:cNvPr id="4" name="Picture 3"/>
          <p:cNvPicPr>
            <a:picLocks noChangeAspect="1"/>
          </p:cNvPicPr>
          <p:nvPr/>
        </p:nvPicPr>
        <p:blipFill>
          <a:blip r:embed="rId2"/>
          <a:stretch>
            <a:fillRect/>
          </a:stretch>
        </p:blipFill>
        <p:spPr>
          <a:xfrm>
            <a:off x="6135975" y="1599894"/>
            <a:ext cx="5747723" cy="4172945"/>
          </a:xfrm>
          <a:prstGeom prst="rect">
            <a:avLst/>
          </a:prstGeom>
          <a:ln w="57150">
            <a:solidFill>
              <a:schemeClr val="accent2"/>
            </a:solidFill>
          </a:ln>
        </p:spPr>
      </p:pic>
    </p:spTree>
    <p:extLst>
      <p:ext uri="{BB962C8B-B14F-4D97-AF65-F5344CB8AC3E}">
        <p14:creationId xmlns:p14="http://schemas.microsoft.com/office/powerpoint/2010/main" val="3318900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606" y="383689"/>
            <a:ext cx="8243881" cy="957505"/>
          </a:xfrm>
        </p:spPr>
        <p:txBody>
          <a:bodyPr>
            <a:normAutofit fontScale="90000"/>
          </a:bodyPr>
          <a:lstStyle/>
          <a:p>
            <a:r>
              <a:rPr lang="en-US" dirty="0"/>
              <a:t>Human Subject Research……</a:t>
            </a:r>
            <a:br>
              <a:rPr lang="en-US" dirty="0"/>
            </a:br>
            <a:endParaRPr lang="en-US" dirty="0"/>
          </a:p>
        </p:txBody>
      </p:sp>
      <p:sp>
        <p:nvSpPr>
          <p:cNvPr id="3" name="TextBox 2"/>
          <p:cNvSpPr txBox="1"/>
          <p:nvPr/>
        </p:nvSpPr>
        <p:spPr>
          <a:xfrm>
            <a:off x="462061" y="1341194"/>
            <a:ext cx="8491427" cy="3447098"/>
          </a:xfrm>
          <a:prstGeom prst="rect">
            <a:avLst/>
          </a:prstGeom>
          <a:noFill/>
        </p:spPr>
        <p:txBody>
          <a:bodyPr wrap="none" rtlCol="0">
            <a:spAutoFit/>
          </a:bodyPr>
          <a:lstStyle/>
          <a:p>
            <a:pPr marL="285750" indent="-285750">
              <a:buFont typeface="Arial" panose="020B0604020202020204" pitchFamily="34" charset="0"/>
              <a:buChar char="•"/>
            </a:pPr>
            <a:r>
              <a:rPr lang="en-US" sz="2000" dirty="0"/>
              <a:t>Requires oversight of the LUC IRB</a:t>
            </a:r>
          </a:p>
          <a:p>
            <a:pPr marL="285750" indent="-285750">
              <a:buFont typeface="Arial" panose="020B0604020202020204" pitchFamily="34" charset="0"/>
              <a:buChar char="•"/>
            </a:pPr>
            <a:r>
              <a:rPr lang="en-US" sz="2000" dirty="0"/>
              <a:t>Must obtain approval before involving any human subject in research.</a:t>
            </a:r>
          </a:p>
          <a:p>
            <a:pPr marL="285750" indent="-285750">
              <a:buFont typeface="Arial" panose="020B0604020202020204" pitchFamily="34" charset="0"/>
              <a:buChar char="•"/>
            </a:pPr>
            <a:r>
              <a:rPr lang="en-US" sz="2000" dirty="0"/>
              <a:t>Three “levels of review”</a:t>
            </a:r>
          </a:p>
          <a:p>
            <a:pPr marL="914400" lvl="1" indent="-457200">
              <a:buFont typeface="Arial" panose="020B0604020202020204" pitchFamily="34" charset="0"/>
              <a:buChar char="•"/>
            </a:pPr>
            <a:r>
              <a:rPr lang="en-US" sz="2000" dirty="0"/>
              <a:t>Convened</a:t>
            </a:r>
          </a:p>
          <a:p>
            <a:pPr marL="914400" lvl="1" indent="-457200">
              <a:buFont typeface="Arial" panose="020B0604020202020204" pitchFamily="34" charset="0"/>
              <a:buChar char="•"/>
            </a:pPr>
            <a:r>
              <a:rPr lang="en-US" sz="2000" dirty="0"/>
              <a:t>Expedited</a:t>
            </a:r>
          </a:p>
          <a:p>
            <a:pPr marL="914400" lvl="1" indent="-457200">
              <a:buFont typeface="Arial" panose="020B0604020202020204" pitchFamily="34" charset="0"/>
              <a:buChar char="•"/>
            </a:pPr>
            <a:r>
              <a:rPr lang="en-US" sz="2000" dirty="0"/>
              <a:t>Exempt</a:t>
            </a:r>
          </a:p>
          <a:p>
            <a:pPr marL="285750" indent="-285750">
              <a:buFont typeface="Arial" panose="020B0604020202020204" pitchFamily="34" charset="0"/>
              <a:buChar char="•"/>
            </a:pPr>
            <a:r>
              <a:rPr lang="en-US" sz="2000" dirty="0"/>
              <a:t>Training Requirements </a:t>
            </a:r>
          </a:p>
          <a:p>
            <a:pPr marL="742950" lvl="1" indent="-285750">
              <a:buFont typeface="Arial" panose="020B0604020202020204" pitchFamily="34" charset="0"/>
              <a:buChar char="•"/>
            </a:pPr>
            <a:r>
              <a:rPr lang="en-US" sz="2000" dirty="0"/>
              <a:t>CITI Program</a:t>
            </a:r>
          </a:p>
          <a:p>
            <a:pPr marL="285750" indent="-285750">
              <a:buFont typeface="Arial" panose="020B0604020202020204" pitchFamily="34" charset="0"/>
              <a:buChar char="•"/>
            </a:pPr>
            <a:r>
              <a:rPr lang="en-US" sz="2000" dirty="0"/>
              <a:t>Applications are done online</a:t>
            </a:r>
          </a:p>
          <a:p>
            <a:pPr marL="742950" lvl="1" indent="-285750">
              <a:buFont typeface="Arial" panose="020B0604020202020204" pitchFamily="34" charset="0"/>
              <a:buChar char="•"/>
            </a:pPr>
            <a:r>
              <a:rPr lang="en-US" sz="2000" dirty="0"/>
              <a:t>CAP system</a:t>
            </a:r>
          </a:p>
          <a:p>
            <a:endParaRPr lang="en-US" dirty="0"/>
          </a:p>
        </p:txBody>
      </p:sp>
    </p:spTree>
    <p:extLst>
      <p:ext uri="{BB962C8B-B14F-4D97-AF65-F5344CB8AC3E}">
        <p14:creationId xmlns:p14="http://schemas.microsoft.com/office/powerpoint/2010/main" val="305858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noFill/>
          <a:ln>
            <a:miter lim="800000"/>
            <a:headEnd/>
            <a:tailEnd/>
          </a:ln>
        </p:spPr>
        <p:txBody>
          <a:bodyPr vert="horz" wrap="square" lIns="91440" tIns="45720" rIns="91440" bIns="45720" numCol="1" rtlCol="0" anchor="t" anchorCtr="0" compatLnSpc="1">
            <a:prstTxWarp prst="textNoShape">
              <a:avLst/>
            </a:prstTxWarp>
            <a:normAutofit/>
          </a:bodyPr>
          <a:lstStyle/>
          <a:p>
            <a:r>
              <a:rPr lang="en-US" dirty="0"/>
              <a:t>What Regulations are Important?</a:t>
            </a:r>
          </a:p>
        </p:txBody>
      </p:sp>
      <p:sp>
        <p:nvSpPr>
          <p:cNvPr id="29699" name="Rectangle 3"/>
          <p:cNvSpPr>
            <a:spLocks noGrp="1" noChangeArrowheads="1"/>
          </p:cNvSpPr>
          <p:nvPr>
            <p:ph type="body" idx="1"/>
          </p:nvPr>
        </p:nvSpPr>
        <p:spPr bwMode="auto">
          <a:xfrm>
            <a:off x="409480" y="1791135"/>
            <a:ext cx="7129701" cy="3880773"/>
          </a:xfrm>
          <a:noFill/>
          <a:ln>
            <a:miter lim="800000"/>
            <a:headEnd/>
            <a:tailEnd/>
          </a:ln>
        </p:spPr>
        <p:txBody>
          <a:bodyPr vert="horz" wrap="square" lIns="91440" tIns="45720" rIns="91440" bIns="45720" numCol="1" rtlCol="0" anchor="t" anchorCtr="0" compatLnSpc="1">
            <a:prstTxWarp prst="textNoShape">
              <a:avLst/>
            </a:prstTxWarp>
            <a:normAutofit/>
          </a:bodyPr>
          <a:lstStyle/>
          <a:p>
            <a:pPr>
              <a:lnSpc>
                <a:spcPct val="90000"/>
              </a:lnSpc>
            </a:pPr>
            <a:r>
              <a:rPr lang="en-US" dirty="0"/>
              <a:t>Department of Health and Human Service “The Common Rule”</a:t>
            </a:r>
          </a:p>
          <a:p>
            <a:pPr lvl="1">
              <a:lnSpc>
                <a:spcPct val="90000"/>
              </a:lnSpc>
            </a:pPr>
            <a:r>
              <a:rPr lang="en-US" b="1" dirty="0"/>
              <a:t>January, 2019 became the “Final Rule”</a:t>
            </a:r>
          </a:p>
          <a:p>
            <a:pPr lvl="1">
              <a:lnSpc>
                <a:spcPct val="90000"/>
              </a:lnSpc>
            </a:pPr>
            <a:r>
              <a:rPr lang="en-US" b="1" dirty="0"/>
              <a:t>45 CFR 46:  </a:t>
            </a:r>
            <a:r>
              <a:rPr lang="en-US" b="1" dirty="0">
                <a:hlinkClick r:id="rId2"/>
              </a:rPr>
              <a:t>https://www.hhs.gov/ohrp/regulations-and-policy/regulations/45-cfr-46/index.html</a:t>
            </a:r>
            <a:endParaRPr lang="en-US" b="1" dirty="0"/>
          </a:p>
          <a:p>
            <a:pPr lvl="1">
              <a:lnSpc>
                <a:spcPct val="90000"/>
              </a:lnSpc>
            </a:pPr>
            <a:endParaRPr lang="en-US" b="1" dirty="0"/>
          </a:p>
          <a:p>
            <a:pPr>
              <a:lnSpc>
                <a:spcPct val="90000"/>
              </a:lnSpc>
            </a:pPr>
            <a:endParaRPr lang="en-US" dirty="0"/>
          </a:p>
          <a:p>
            <a:pPr>
              <a:lnSpc>
                <a:spcPct val="90000"/>
              </a:lnSpc>
            </a:pPr>
            <a:r>
              <a:rPr lang="en-US" dirty="0"/>
              <a:t>The FDA</a:t>
            </a:r>
          </a:p>
          <a:p>
            <a:pPr>
              <a:lnSpc>
                <a:spcPct val="90000"/>
              </a:lnSpc>
            </a:pPr>
            <a:endParaRPr lang="en-US" dirty="0"/>
          </a:p>
          <a:p>
            <a:pPr>
              <a:lnSpc>
                <a:spcPct val="90000"/>
              </a:lnSpc>
            </a:pPr>
            <a:r>
              <a:rPr lang="en-US" dirty="0"/>
              <a:t>The Belmont Report</a:t>
            </a:r>
          </a:p>
          <a:p>
            <a:pPr>
              <a:lnSpc>
                <a:spcPct val="90000"/>
              </a:lnSpc>
            </a:pPr>
            <a:endParaRPr lang="en-US" dirty="0"/>
          </a:p>
          <a:p>
            <a:pPr>
              <a:lnSpc>
                <a:spcPct val="90000"/>
              </a:lnSpc>
            </a:pPr>
            <a:r>
              <a:rPr lang="en-US" dirty="0"/>
              <a:t>The Privacy Rule (HIPAA)</a:t>
            </a:r>
          </a:p>
        </p:txBody>
      </p:sp>
      <p:pic>
        <p:nvPicPr>
          <p:cNvPr id="2" name="Picture 1"/>
          <p:cNvPicPr>
            <a:picLocks noChangeAspect="1"/>
          </p:cNvPicPr>
          <p:nvPr/>
        </p:nvPicPr>
        <p:blipFill rotWithShape="1">
          <a:blip r:embed="rId3"/>
          <a:srcRect r="43766"/>
          <a:stretch/>
        </p:blipFill>
        <p:spPr>
          <a:xfrm>
            <a:off x="5987472" y="1495674"/>
            <a:ext cx="4191000" cy="4471693"/>
          </a:xfrm>
          <a:prstGeom prst="rect">
            <a:avLst/>
          </a:prstGeom>
        </p:spPr>
      </p:pic>
      <p:sp>
        <p:nvSpPr>
          <p:cNvPr id="3" name="TextBox 2"/>
          <p:cNvSpPr txBox="1"/>
          <p:nvPr/>
        </p:nvSpPr>
        <p:spPr>
          <a:xfrm>
            <a:off x="2170545" y="5967367"/>
            <a:ext cx="5920510" cy="646331"/>
          </a:xfrm>
          <a:prstGeom prst="rect">
            <a:avLst/>
          </a:prstGeom>
          <a:noFill/>
        </p:spPr>
        <p:txBody>
          <a:bodyPr wrap="square" rtlCol="0">
            <a:spAutoFit/>
          </a:bodyPr>
          <a:lstStyle/>
          <a:p>
            <a:r>
              <a:rPr lang="en-US" dirty="0"/>
              <a:t>Others that might affect your project?   ….FERPA….mandatory reporting requirements……..etc.</a:t>
            </a:r>
          </a:p>
        </p:txBody>
      </p:sp>
    </p:spTree>
    <p:extLst>
      <p:ext uri="{BB962C8B-B14F-4D97-AF65-F5344CB8AC3E}">
        <p14:creationId xmlns:p14="http://schemas.microsoft.com/office/powerpoint/2010/main" val="1122687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bwMode="auto">
          <a:noFill/>
          <a:ln>
            <a:miter lim="800000"/>
            <a:headEnd/>
            <a:tailEnd/>
          </a:ln>
        </p:spPr>
        <p:txBody>
          <a:bodyPr vert="horz" wrap="square" lIns="91440" tIns="45720" rIns="91440" bIns="45720" numCol="1" rtlCol="0" anchor="t" anchorCtr="0" compatLnSpc="1">
            <a:prstTxWarp prst="textNoShape">
              <a:avLst/>
            </a:prstTxWarp>
            <a:normAutofit/>
          </a:bodyPr>
          <a:lstStyle/>
          <a:p>
            <a:r>
              <a:rPr lang="en-US" dirty="0"/>
              <a:t>Definitions</a:t>
            </a:r>
          </a:p>
        </p:txBody>
      </p:sp>
      <p:sp>
        <p:nvSpPr>
          <p:cNvPr id="41987" name="Rectangle 3"/>
          <p:cNvSpPr>
            <a:spLocks noGrp="1" noChangeArrowheads="1"/>
          </p:cNvSpPr>
          <p:nvPr>
            <p:ph type="body" idx="1"/>
          </p:nvPr>
        </p:nvSpPr>
        <p:spPr bwMode="auto">
          <a:xfrm>
            <a:off x="677334" y="1616035"/>
            <a:ext cx="8229600" cy="4830763"/>
          </a:xfrm>
          <a:noFill/>
          <a:ln>
            <a:miter lim="800000"/>
            <a:headEnd/>
            <a:tailEnd/>
          </a:ln>
        </p:spPr>
        <p:txBody>
          <a:bodyPr vert="horz" wrap="square" lIns="91440" tIns="45720" rIns="91440" bIns="45720" numCol="1" rtlCol="0" anchor="t" anchorCtr="0" compatLnSpc="1">
            <a:prstTxWarp prst="textNoShape">
              <a:avLst/>
            </a:prstTxWarp>
            <a:normAutofit/>
          </a:bodyPr>
          <a:lstStyle/>
          <a:p>
            <a:pPr>
              <a:buFontTx/>
              <a:buNone/>
            </a:pPr>
            <a:r>
              <a:rPr lang="en-US" b="1" i="1" dirty="0"/>
              <a:t>	Human subject</a:t>
            </a:r>
            <a:r>
              <a:rPr lang="en-US" b="1" dirty="0"/>
              <a:t> means a living individual about whom an investigator (whether professional or student) conducting research obtains</a:t>
            </a:r>
          </a:p>
          <a:p>
            <a:endParaRPr lang="en-US" b="1" dirty="0"/>
          </a:p>
          <a:p>
            <a:pPr lvl="1"/>
            <a:r>
              <a:rPr lang="en-US" b="1" dirty="0"/>
              <a:t>(1) Data through intervention or interaction with the individual, or</a:t>
            </a:r>
            <a:br>
              <a:rPr lang="en-US" b="1" dirty="0"/>
            </a:br>
            <a:endParaRPr lang="en-US" b="1" dirty="0"/>
          </a:p>
          <a:p>
            <a:pPr lvl="1"/>
            <a:r>
              <a:rPr lang="en-US" b="1" dirty="0"/>
              <a:t>(2) Identifiable private information.</a:t>
            </a:r>
          </a:p>
          <a:p>
            <a:pPr lvl="1"/>
            <a:endParaRPr lang="en-US" b="1" dirty="0"/>
          </a:p>
          <a:p>
            <a:pPr marL="457200" lvl="1" indent="0">
              <a:buNone/>
            </a:pPr>
            <a:r>
              <a:rPr lang="en-US" sz="1800" b="1" i="1" dirty="0"/>
              <a:t>Research:	Research means a systematic investigation, including research development, testing and evaluation, designed to develop or contribute to generalizable knowledge. Activities which meet this definition constitute research for purposes of this policy, whether or not they are conducted or supported under a program which is considered research for other purposes. For example, some demonstration and service programs may include research activities. </a:t>
            </a:r>
          </a:p>
          <a:p>
            <a:pPr lvl="1"/>
            <a:endParaRPr lang="en-US" b="1" dirty="0"/>
          </a:p>
        </p:txBody>
      </p:sp>
      <p:pic>
        <p:nvPicPr>
          <p:cNvPr id="2" name="Picture 1"/>
          <p:cNvPicPr>
            <a:picLocks noChangeAspect="1"/>
          </p:cNvPicPr>
          <p:nvPr/>
        </p:nvPicPr>
        <p:blipFill>
          <a:blip r:embed="rId2"/>
          <a:stretch>
            <a:fillRect/>
          </a:stretch>
        </p:blipFill>
        <p:spPr>
          <a:xfrm>
            <a:off x="9153631" y="806410"/>
            <a:ext cx="2828925" cy="1619250"/>
          </a:xfrm>
          <a:prstGeom prst="rect">
            <a:avLst/>
          </a:prstGeom>
          <a:ln w="57150">
            <a:solidFill>
              <a:schemeClr val="accent2"/>
            </a:solidFill>
          </a:ln>
        </p:spPr>
      </p:pic>
    </p:spTree>
    <p:extLst>
      <p:ext uri="{BB962C8B-B14F-4D97-AF65-F5344CB8AC3E}">
        <p14:creationId xmlns:p14="http://schemas.microsoft.com/office/powerpoint/2010/main" val="591790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096" y="2685535"/>
            <a:ext cx="8596668" cy="1320800"/>
          </a:xfrm>
        </p:spPr>
        <p:txBody>
          <a:bodyPr>
            <a:normAutofit fontScale="90000"/>
          </a:bodyPr>
          <a:lstStyle/>
          <a:p>
            <a:r>
              <a:rPr lang="en-US" dirty="0"/>
              <a:t>Introduction by Angelica </a:t>
            </a:r>
            <a:r>
              <a:rPr lang="en-US" dirty="0" err="1"/>
              <a:t>Vaca</a:t>
            </a:r>
            <a:r>
              <a:rPr lang="en-US" dirty="0"/>
              <a:t>,</a:t>
            </a:r>
            <a:br>
              <a:rPr lang="en-US" dirty="0"/>
            </a:br>
            <a:r>
              <a:rPr lang="en-US" dirty="0"/>
              <a:t>Director of the Office of Research Services</a:t>
            </a:r>
          </a:p>
        </p:txBody>
      </p:sp>
    </p:spTree>
    <p:extLst>
      <p:ext uri="{BB962C8B-B14F-4D97-AF65-F5344CB8AC3E}">
        <p14:creationId xmlns:p14="http://schemas.microsoft.com/office/powerpoint/2010/main" val="3567273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IRB Requires CITI Training</a:t>
            </a:r>
          </a:p>
        </p:txBody>
      </p:sp>
      <p:sp>
        <p:nvSpPr>
          <p:cNvPr id="3" name="Content Placeholder 2"/>
          <p:cNvSpPr>
            <a:spLocks noGrp="1"/>
          </p:cNvSpPr>
          <p:nvPr>
            <p:ph idx="1"/>
          </p:nvPr>
        </p:nvSpPr>
        <p:spPr>
          <a:xfrm>
            <a:off x="1044402" y="1580322"/>
            <a:ext cx="8229600" cy="4724400"/>
          </a:xfrm>
        </p:spPr>
        <p:txBody>
          <a:bodyPr>
            <a:normAutofit lnSpcReduction="10000"/>
          </a:bodyPr>
          <a:lstStyle/>
          <a:p>
            <a:pPr>
              <a:buNone/>
            </a:pPr>
            <a:r>
              <a:rPr lang="en-US" dirty="0">
                <a:solidFill>
                  <a:schemeClr val="tx1"/>
                </a:solidFill>
                <a:latin typeface="+mn-lt"/>
                <a:ea typeface="+mn-ea"/>
                <a:cs typeface="+mn-cs"/>
              </a:rPr>
              <a:t>	</a:t>
            </a:r>
            <a:r>
              <a:rPr lang="en-US" sz="2800" i="1" dirty="0">
                <a:solidFill>
                  <a:schemeClr val="tx1"/>
                </a:solidFill>
              </a:rPr>
              <a:t>All personnel engaged in research with human subjects must obtain IRB certification by completing an on-line training course.  The course, provided by the University of Miami, is called the Collaborative IRB Training Initiative (CITI) course.  Completion of the CITI course quizzes with an overall score of 80 percent is required for certification.  IRB certification is valid for three years and is required for IRB approval of a research project.</a:t>
            </a:r>
          </a:p>
          <a:p>
            <a:pPr algn="ctr">
              <a:buNone/>
            </a:pPr>
            <a:endParaRPr lang="en-US" dirty="0"/>
          </a:p>
          <a:p>
            <a:pPr algn="ctr">
              <a:buNone/>
            </a:pPr>
            <a:r>
              <a:rPr lang="en-US" b="1" u="sng" dirty="0">
                <a:solidFill>
                  <a:srgbClr val="0070C0"/>
                </a:solidFill>
              </a:rPr>
              <a:t>www. luc.edu/ors/</a:t>
            </a:r>
            <a:r>
              <a:rPr lang="en-US" b="1" u="sng" dirty="0" err="1">
                <a:solidFill>
                  <a:srgbClr val="0070C0"/>
                </a:solidFill>
              </a:rPr>
              <a:t>pdfs</a:t>
            </a:r>
            <a:r>
              <a:rPr lang="en-US" b="1" u="sng" dirty="0">
                <a:solidFill>
                  <a:srgbClr val="0070C0"/>
                </a:solidFill>
              </a:rPr>
              <a:t>/IRB/FLYERCITIinstruction.doc</a:t>
            </a:r>
          </a:p>
          <a:p>
            <a:pPr algn="ctr">
              <a:buNone/>
            </a:pPr>
            <a:endParaRPr lang="en-US" dirty="0"/>
          </a:p>
        </p:txBody>
      </p:sp>
    </p:spTree>
    <p:extLst>
      <p:ext uri="{BB962C8B-B14F-4D97-AF65-F5344CB8AC3E}">
        <p14:creationId xmlns:p14="http://schemas.microsoft.com/office/powerpoint/2010/main" val="1476405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citiprogram.org </a:t>
            </a:r>
          </a:p>
        </p:txBody>
      </p:sp>
      <p:sp>
        <p:nvSpPr>
          <p:cNvPr id="3" name="Content Placeholder 2"/>
          <p:cNvSpPr>
            <a:spLocks noGrp="1"/>
          </p:cNvSpPr>
          <p:nvPr>
            <p:ph idx="1"/>
          </p:nvPr>
        </p:nvSpPr>
        <p:spPr/>
        <p:txBody>
          <a:bodyPr>
            <a:normAutofit fontScale="92500" lnSpcReduction="20000"/>
          </a:bodyPr>
          <a:lstStyle/>
          <a:p>
            <a:r>
              <a:rPr lang="en-US" sz="2400" dirty="0"/>
              <a:t>Step 1:  Log In</a:t>
            </a:r>
          </a:p>
          <a:p>
            <a:pPr lvl="1"/>
            <a:r>
              <a:rPr lang="en-US" sz="2400" dirty="0"/>
              <a:t>Use LUC Username and Password.</a:t>
            </a:r>
          </a:p>
          <a:p>
            <a:pPr lvl="1"/>
            <a:r>
              <a:rPr lang="en-US" sz="2400" dirty="0"/>
              <a:t>Should walk you through setup questions.</a:t>
            </a:r>
          </a:p>
          <a:p>
            <a:pPr lvl="2"/>
            <a:r>
              <a:rPr lang="en-US" sz="2000" dirty="0"/>
              <a:t>SELECT “LUC Sponsored Research Personnel”</a:t>
            </a:r>
          </a:p>
          <a:p>
            <a:r>
              <a:rPr lang="en-US" sz="2400" dirty="0"/>
              <a:t>Step 2:  Complete required readings and quizzes</a:t>
            </a:r>
          </a:p>
          <a:p>
            <a:r>
              <a:rPr lang="en-US" sz="2400" dirty="0"/>
              <a:t>Step 3:  After 3-5 days check your date in CAP</a:t>
            </a:r>
          </a:p>
          <a:p>
            <a:r>
              <a:rPr lang="en-US" sz="2400" dirty="0"/>
              <a:t>Step 4:  Watch for renewal notice, must be redone at least every 3 years.</a:t>
            </a:r>
          </a:p>
          <a:p>
            <a:endParaRPr lang="en-US" sz="2400" dirty="0"/>
          </a:p>
          <a:p>
            <a:r>
              <a:rPr lang="en-US" sz="2400" dirty="0"/>
              <a:t>Contact ORS with any problems.</a:t>
            </a:r>
          </a:p>
        </p:txBody>
      </p:sp>
      <p:pic>
        <p:nvPicPr>
          <p:cNvPr id="4" name="Picture 3"/>
          <p:cNvPicPr>
            <a:picLocks noChangeAspect="1"/>
          </p:cNvPicPr>
          <p:nvPr/>
        </p:nvPicPr>
        <p:blipFill>
          <a:blip r:embed="rId2"/>
          <a:stretch>
            <a:fillRect/>
          </a:stretch>
        </p:blipFill>
        <p:spPr>
          <a:xfrm>
            <a:off x="5328650" y="378619"/>
            <a:ext cx="3945352" cy="2181701"/>
          </a:xfrm>
          <a:prstGeom prst="rect">
            <a:avLst/>
          </a:prstGeom>
        </p:spPr>
      </p:pic>
    </p:spTree>
    <p:extLst>
      <p:ext uri="{BB962C8B-B14F-4D97-AF65-F5344CB8AC3E}">
        <p14:creationId xmlns:p14="http://schemas.microsoft.com/office/powerpoint/2010/main" val="998719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41244"/>
            <a:ext cx="8596668" cy="1320800"/>
          </a:xfrm>
        </p:spPr>
        <p:txBody>
          <a:bodyPr/>
          <a:lstStyle/>
          <a:p>
            <a:r>
              <a:rPr lang="en-US" dirty="0"/>
              <a:t>Student Research</a:t>
            </a:r>
          </a:p>
        </p:txBody>
      </p:sp>
      <p:sp>
        <p:nvSpPr>
          <p:cNvPr id="3" name="Content Placeholder 2"/>
          <p:cNvSpPr>
            <a:spLocks noGrp="1"/>
          </p:cNvSpPr>
          <p:nvPr>
            <p:ph idx="1"/>
          </p:nvPr>
        </p:nvSpPr>
        <p:spPr>
          <a:xfrm>
            <a:off x="677334" y="1432559"/>
            <a:ext cx="8229600" cy="5067631"/>
          </a:xfrm>
        </p:spPr>
        <p:txBody>
          <a:bodyPr>
            <a:normAutofit/>
          </a:bodyPr>
          <a:lstStyle/>
          <a:p>
            <a:r>
              <a:rPr lang="en-US" dirty="0"/>
              <a:t>	</a:t>
            </a:r>
            <a:r>
              <a:rPr lang="en-US" b="1" dirty="0"/>
              <a:t>All Applications by LUC students must have a faculty sponsor who agrees to supervise the student and bear responsibility for the project.  This applies to all projects that are being conducted for the purpose of a degree as well as to all independent research projects.</a:t>
            </a:r>
          </a:p>
          <a:p>
            <a:pPr>
              <a:buNone/>
            </a:pPr>
            <a:r>
              <a:rPr lang="en-US" b="1" dirty="0"/>
              <a:t>	</a:t>
            </a:r>
            <a:r>
              <a:rPr lang="en-US" dirty="0"/>
              <a:t>Note: Does not need to be a member of student’s dissertation committee.  Does require current CITI training to be on file with ORS.</a:t>
            </a:r>
          </a:p>
          <a:p>
            <a:r>
              <a:rPr lang="en-US" b="1" dirty="0"/>
              <a:t>If the purpose of the research project is towards the completion of a Masters or Dissertation:</a:t>
            </a:r>
          </a:p>
          <a:p>
            <a:pPr lvl="1"/>
            <a:r>
              <a:rPr lang="en-US" sz="1400" dirty="0"/>
              <a:t>The project must be approved by the student’s committee before the project is submitted for IRB review. </a:t>
            </a:r>
          </a:p>
          <a:p>
            <a:pPr lvl="1"/>
            <a:r>
              <a:rPr lang="en-US" sz="1400" dirty="0"/>
              <a:t>PLEASE NOTE: The Graduate School requires IRB approval before approving a Thesis or Dissertation Proposal.  After the committee members have approved the proposal, the committee members should sign the Ballot for the Approval of a Thesis/Dissertation Proposal.  A copy of this form should be submitted both to the Graduate School and to the IRB.  The IRB will notify the Graduate School when a student's protocol has received final IRB approval.  After the Graduate School is notified that the student's protocol has received final IRB approval the Graduate School will approve the Thesis/Dissertation proposal, provided everything else is in order. </a:t>
            </a:r>
          </a:p>
          <a:p>
            <a:pPr>
              <a:buNone/>
            </a:pPr>
            <a:endParaRPr lang="en-US" sz="2400" dirty="0"/>
          </a:p>
        </p:txBody>
      </p:sp>
    </p:spTree>
    <p:extLst>
      <p:ext uri="{BB962C8B-B14F-4D97-AF65-F5344CB8AC3E}">
        <p14:creationId xmlns:p14="http://schemas.microsoft.com/office/powerpoint/2010/main" val="43798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noFill/>
          <a:ln>
            <a:miter lim="800000"/>
            <a:headEnd/>
            <a:tailEnd/>
          </a:ln>
        </p:spPr>
        <p:txBody>
          <a:bodyPr vert="horz" wrap="square" lIns="91440" tIns="45720" rIns="91440" bIns="45720" numCol="1" rtlCol="0" anchor="t" anchorCtr="0" compatLnSpc="1">
            <a:prstTxWarp prst="textNoShape">
              <a:avLst/>
            </a:prstTxWarp>
            <a:normAutofit/>
          </a:bodyPr>
          <a:lstStyle/>
          <a:p>
            <a:r>
              <a:rPr lang="en-US" dirty="0"/>
              <a:t>Additional IRB Resources</a:t>
            </a:r>
          </a:p>
        </p:txBody>
      </p:sp>
      <p:sp>
        <p:nvSpPr>
          <p:cNvPr id="30723" name="Rectangle 3"/>
          <p:cNvSpPr>
            <a:spLocks noGrp="1" noChangeArrowheads="1"/>
          </p:cNvSpPr>
          <p:nvPr>
            <p:ph type="body" idx="1"/>
          </p:nvPr>
        </p:nvSpPr>
        <p:spPr bwMode="auto">
          <a:noFill/>
          <a:ln>
            <a:miter lim="800000"/>
            <a:headEnd/>
            <a:tailEnd/>
          </a:ln>
        </p:spPr>
        <p:txBody>
          <a:bodyPr vert="horz" wrap="square" lIns="91440" tIns="45720" rIns="91440" bIns="45720" numCol="1" rtlCol="0" anchor="t" anchorCtr="0" compatLnSpc="1">
            <a:prstTxWarp prst="textNoShape">
              <a:avLst/>
            </a:prstTxWarp>
            <a:normAutofit/>
          </a:bodyPr>
          <a:lstStyle/>
          <a:p>
            <a:r>
              <a:rPr lang="en-US" sz="1400" dirty="0"/>
              <a:t>Department of Health and Human Services has the regulations online:</a:t>
            </a:r>
          </a:p>
          <a:p>
            <a:pPr lvl="1">
              <a:buFontTx/>
              <a:buNone/>
            </a:pPr>
            <a:r>
              <a:rPr lang="en-US" sz="1400" dirty="0">
                <a:hlinkClick r:id="rId2"/>
              </a:rPr>
              <a:t>http://www.hhs.gov/ohrp/humansubjects/guidance/45cfr46.htm</a:t>
            </a:r>
            <a:endParaRPr lang="en-US" sz="1400" dirty="0"/>
          </a:p>
          <a:p>
            <a:pPr lvl="1">
              <a:buFontTx/>
              <a:buNone/>
            </a:pPr>
            <a:endParaRPr lang="en-US" sz="1400" dirty="0"/>
          </a:p>
          <a:p>
            <a:r>
              <a:rPr lang="en-US" sz="1400" dirty="0"/>
              <a:t>Human Subject Regulations Decision Charts:</a:t>
            </a:r>
          </a:p>
          <a:p>
            <a:pPr lvl="1">
              <a:buFontTx/>
              <a:buNone/>
            </a:pPr>
            <a:r>
              <a:rPr lang="en-US" sz="1400" dirty="0">
                <a:hlinkClick r:id="rId3"/>
              </a:rPr>
              <a:t>http://www.hhs.gov/ohrp/humansubjects/guidance/decisioncharts.htm</a:t>
            </a:r>
            <a:endParaRPr lang="en-US" sz="1400" dirty="0"/>
          </a:p>
          <a:p>
            <a:endParaRPr lang="en-US" sz="1400" dirty="0"/>
          </a:p>
          <a:p>
            <a:pPr marL="342900" lvl="1" indent="-342900"/>
            <a:r>
              <a:rPr lang="en-US" sz="1400" dirty="0"/>
              <a:t>US Department of Education – “Protection of Human Subjects in Research”:</a:t>
            </a:r>
          </a:p>
          <a:p>
            <a:pPr lvl="1">
              <a:buFontTx/>
              <a:buNone/>
            </a:pPr>
            <a:r>
              <a:rPr lang="en-US" sz="1400" dirty="0">
                <a:hlinkClick r:id="rId4"/>
              </a:rPr>
              <a:t>https://www2.ed.gov/about/offices/list/ocfo/humansub.html</a:t>
            </a:r>
            <a:endParaRPr lang="en-US" sz="1400" dirty="0"/>
          </a:p>
          <a:p>
            <a:pPr lvl="1">
              <a:buFontTx/>
              <a:buNone/>
            </a:pPr>
            <a:endParaRPr lang="en-US" sz="1400" dirty="0"/>
          </a:p>
        </p:txBody>
      </p:sp>
      <p:pic>
        <p:nvPicPr>
          <p:cNvPr id="2" name="Picture 1"/>
          <p:cNvPicPr>
            <a:picLocks noChangeAspect="1"/>
          </p:cNvPicPr>
          <p:nvPr/>
        </p:nvPicPr>
        <p:blipFill>
          <a:blip r:embed="rId5"/>
          <a:stretch>
            <a:fillRect/>
          </a:stretch>
        </p:blipFill>
        <p:spPr>
          <a:xfrm>
            <a:off x="7380515" y="491671"/>
            <a:ext cx="4593771" cy="4258603"/>
          </a:xfrm>
          <a:prstGeom prst="rect">
            <a:avLst/>
          </a:prstGeom>
          <a:ln w="38100">
            <a:solidFill>
              <a:schemeClr val="accent2"/>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79698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242" y="514924"/>
            <a:ext cx="3854528" cy="782017"/>
          </a:xfrm>
        </p:spPr>
        <p:txBody>
          <a:bodyPr/>
          <a:lstStyle/>
          <a:p>
            <a:r>
              <a:rPr lang="en-US" dirty="0"/>
              <a:t>Animal Use In Research &amp; </a:t>
            </a:r>
            <a:r>
              <a:rPr lang="en-US"/>
              <a:t>Education </a:t>
            </a:r>
            <a:endParaRPr lang="en-US" dirty="0"/>
          </a:p>
        </p:txBody>
      </p:sp>
      <p:sp>
        <p:nvSpPr>
          <p:cNvPr id="4" name="Text Placeholder 3"/>
          <p:cNvSpPr>
            <a:spLocks noGrp="1"/>
          </p:cNvSpPr>
          <p:nvPr>
            <p:ph type="body" sz="half" idx="2"/>
          </p:nvPr>
        </p:nvSpPr>
        <p:spPr>
          <a:xfrm>
            <a:off x="548242" y="1775013"/>
            <a:ext cx="5669678" cy="3952266"/>
          </a:xfrm>
        </p:spPr>
        <p:txBody>
          <a:bodyPr>
            <a:normAutofit fontScale="92500" lnSpcReduction="20000"/>
          </a:bodyPr>
          <a:lstStyle/>
          <a:p>
            <a:pPr marL="285750" indent="-285750">
              <a:buFont typeface="Arial" panose="020B0604020202020204" pitchFamily="34" charset="0"/>
              <a:buChar char="•"/>
            </a:pPr>
            <a:r>
              <a:rPr lang="en-US" sz="2000" dirty="0"/>
              <a:t>Any use of live vertebrate animals on/off campus needs to have IACUC oversight.</a:t>
            </a:r>
          </a:p>
          <a:p>
            <a:pPr marL="285750" indent="-285750">
              <a:buFont typeface="Arial" panose="020B0604020202020204" pitchFamily="34" charset="0"/>
              <a:buChar char="•"/>
            </a:pPr>
            <a:r>
              <a:rPr lang="en-US" sz="2000" dirty="0"/>
              <a:t>Approval must be obtained in advance.</a:t>
            </a:r>
          </a:p>
          <a:p>
            <a:pPr marL="285750" indent="-285750">
              <a:buFont typeface="Arial" panose="020B0604020202020204" pitchFamily="34" charset="0"/>
              <a:buChar char="•"/>
            </a:pPr>
            <a:r>
              <a:rPr lang="en-US" sz="2000" dirty="0"/>
              <a:t>Research team needs to have completed online training and have a current tetanus inoculation statement with the application.</a:t>
            </a:r>
          </a:p>
          <a:p>
            <a:pPr marL="285750" indent="-285750">
              <a:buFont typeface="Arial" panose="020B0604020202020204" pitchFamily="34" charset="0"/>
              <a:buChar char="•"/>
            </a:pPr>
            <a:r>
              <a:rPr lang="en-US" sz="2000" dirty="0"/>
              <a:t>Most animals are housed in the Animal Care Facility (ACF) in the Quinlan Life Science Building</a:t>
            </a:r>
          </a:p>
          <a:p>
            <a:pPr marL="285750" indent="-285750">
              <a:buFont typeface="Arial" panose="020B0604020202020204" pitchFamily="34" charset="0"/>
              <a:buChar char="•"/>
            </a:pPr>
            <a:r>
              <a:rPr lang="en-US" sz="2000" dirty="0"/>
              <a:t>Should work with the LUC Attending Veterinarian  (Contact Andy for help)</a:t>
            </a:r>
          </a:p>
          <a:p>
            <a:pPr marL="285750" indent="-285750">
              <a:buFont typeface="Arial" panose="020B0604020202020204" pitchFamily="34" charset="0"/>
              <a:buChar char="•"/>
            </a:pPr>
            <a:r>
              <a:rPr lang="en-US" sz="2000" dirty="0"/>
              <a:t>Applications are done online using the CAP system.</a:t>
            </a:r>
          </a:p>
          <a:p>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34716" y="514924"/>
            <a:ext cx="3922041" cy="5527675"/>
          </a:xfrm>
          <a:prstGeom prst="rect">
            <a:avLst/>
          </a:prstGeom>
          <a:ln w="57150">
            <a:solidFill>
              <a:schemeClr val="accent2"/>
            </a:solidFill>
          </a:ln>
        </p:spPr>
      </p:pic>
    </p:spTree>
    <p:extLst>
      <p:ext uri="{BB962C8B-B14F-4D97-AF65-F5344CB8AC3E}">
        <p14:creationId xmlns:p14="http://schemas.microsoft.com/office/powerpoint/2010/main" val="21549692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030" y="514924"/>
            <a:ext cx="3854528" cy="470045"/>
          </a:xfrm>
        </p:spPr>
        <p:txBody>
          <a:bodyPr>
            <a:noAutofit/>
          </a:bodyPr>
          <a:lstStyle/>
          <a:p>
            <a:r>
              <a:rPr lang="en-US" sz="2800" dirty="0"/>
              <a:t>Biosafety </a:t>
            </a:r>
          </a:p>
        </p:txBody>
      </p:sp>
      <p:sp>
        <p:nvSpPr>
          <p:cNvPr id="4" name="Text Placeholder 3"/>
          <p:cNvSpPr>
            <a:spLocks noGrp="1"/>
          </p:cNvSpPr>
          <p:nvPr>
            <p:ph type="body" sz="half" idx="2"/>
          </p:nvPr>
        </p:nvSpPr>
        <p:spPr>
          <a:xfrm>
            <a:off x="677333" y="1237129"/>
            <a:ext cx="9069095" cy="5282005"/>
          </a:xfrm>
        </p:spPr>
        <p:txBody>
          <a:bodyPr>
            <a:noAutofit/>
          </a:bodyPr>
          <a:lstStyle/>
          <a:p>
            <a:pPr marL="342900" indent="-342900">
              <a:buFont typeface="Arial" panose="020B0604020202020204" pitchFamily="34" charset="0"/>
              <a:buChar char="•"/>
            </a:pPr>
            <a:r>
              <a:rPr lang="en-US" sz="2000" dirty="0">
                <a:solidFill>
                  <a:schemeClr val="tx1"/>
                </a:solidFill>
              </a:rPr>
              <a:t>The Institutional Biosafety Committee (IBC)</a:t>
            </a:r>
          </a:p>
          <a:p>
            <a:pPr marL="685800" lvl="2" indent="-342900">
              <a:buFont typeface="Arial" panose="020B0604020202020204" pitchFamily="34" charset="0"/>
              <a:buChar char="•"/>
            </a:pPr>
            <a:r>
              <a:rPr lang="en-US" sz="2000" dirty="0">
                <a:solidFill>
                  <a:schemeClr val="tx1"/>
                </a:solidFill>
              </a:rPr>
              <a:t>Meets about 3 times a year</a:t>
            </a:r>
          </a:p>
          <a:p>
            <a:pPr marL="342900" indent="-342900">
              <a:buFont typeface="Arial" panose="020B0604020202020204" pitchFamily="34" charset="0"/>
              <a:buChar char="•"/>
            </a:pPr>
            <a:r>
              <a:rPr lang="en-US" sz="2000" dirty="0">
                <a:solidFill>
                  <a:schemeClr val="tx1"/>
                </a:solidFill>
              </a:rPr>
              <a:t>Biosafety Officer is Dr. Bryan Pickett (Biology  Department)</a:t>
            </a:r>
          </a:p>
          <a:p>
            <a:pPr marL="342900" indent="-342900">
              <a:buFont typeface="Arial" panose="020B0604020202020204" pitchFamily="34" charset="0"/>
              <a:buChar char="•"/>
            </a:pPr>
            <a:r>
              <a:rPr lang="en-US" sz="2000" dirty="0">
                <a:solidFill>
                  <a:schemeClr val="tx1"/>
                </a:solidFill>
              </a:rPr>
              <a:t>Reports to the National Institutes of Health (NIH) annually</a:t>
            </a:r>
          </a:p>
          <a:p>
            <a:pPr marL="342900" indent="-342900">
              <a:buFont typeface="Arial" panose="020B0604020202020204" pitchFamily="34" charset="0"/>
              <a:buChar char="•"/>
            </a:pPr>
            <a:r>
              <a:rPr lang="en-US" sz="2000" dirty="0">
                <a:solidFill>
                  <a:schemeClr val="tx1"/>
                </a:solidFill>
              </a:rPr>
              <a:t>Loyola University Chicago takes very seriously its obligation to oversee research and instruction that involves biohazardous materials and/or recombinant DNA. </a:t>
            </a:r>
          </a:p>
          <a:p>
            <a:pPr marL="342900" indent="-342900">
              <a:buFont typeface="Arial" panose="020B0604020202020204" pitchFamily="34" charset="0"/>
              <a:buChar char="•"/>
            </a:pPr>
            <a:r>
              <a:rPr lang="en-US" sz="2000" dirty="0">
                <a:solidFill>
                  <a:schemeClr val="tx1"/>
                </a:solidFill>
              </a:rPr>
              <a:t>Before initiating any work involving biohazardous materials and/or recombinant DNA, whether supported by external funding or not, principal investigators are required to have their protocol approved by the Institutional Biosafety Committee (IBC). </a:t>
            </a:r>
          </a:p>
          <a:p>
            <a:pPr marL="342900" indent="-342900">
              <a:buFont typeface="Arial" panose="020B0604020202020204" pitchFamily="34" charset="0"/>
              <a:buChar char="•"/>
            </a:pPr>
            <a:r>
              <a:rPr lang="en-US" sz="2000" dirty="0">
                <a:solidFill>
                  <a:schemeClr val="tx1"/>
                </a:solidFill>
              </a:rPr>
              <a:t>Seek approval before ordering/purchasing/acquiring material</a:t>
            </a:r>
          </a:p>
        </p:txBody>
      </p:sp>
      <p:pic>
        <p:nvPicPr>
          <p:cNvPr id="5" name="Picture 4"/>
          <p:cNvPicPr>
            <a:picLocks noChangeAspect="1"/>
          </p:cNvPicPr>
          <p:nvPr/>
        </p:nvPicPr>
        <p:blipFill>
          <a:blip r:embed="rId2"/>
          <a:stretch>
            <a:fillRect/>
          </a:stretch>
        </p:blipFill>
        <p:spPr>
          <a:xfrm>
            <a:off x="9219304" y="232175"/>
            <a:ext cx="2676199" cy="2676199"/>
          </a:xfrm>
          <a:prstGeom prst="rect">
            <a:avLst/>
          </a:prstGeom>
          <a:ln w="57150">
            <a:solidFill>
              <a:schemeClr val="accent1"/>
            </a:solidFill>
          </a:ln>
        </p:spPr>
      </p:pic>
    </p:spTree>
    <p:extLst>
      <p:ext uri="{BB962C8B-B14F-4D97-AF65-F5344CB8AC3E}">
        <p14:creationId xmlns:p14="http://schemas.microsoft.com/office/powerpoint/2010/main" val="1725340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8338" y="559398"/>
            <a:ext cx="4693687" cy="769754"/>
          </a:xfrm>
        </p:spPr>
        <p:txBody>
          <a:bodyPr/>
          <a:lstStyle/>
          <a:p>
            <a:pPr algn="l"/>
            <a:r>
              <a:rPr lang="en-US" sz="2800" dirty="0"/>
              <a:t>Radiation Safety Program </a:t>
            </a:r>
          </a:p>
        </p:txBody>
      </p:sp>
      <p:sp>
        <p:nvSpPr>
          <p:cNvPr id="3" name="Subtitle 2"/>
          <p:cNvSpPr>
            <a:spLocks noGrp="1"/>
          </p:cNvSpPr>
          <p:nvPr>
            <p:ph type="subTitle" idx="1"/>
          </p:nvPr>
        </p:nvSpPr>
        <p:spPr>
          <a:xfrm>
            <a:off x="828339" y="1818043"/>
            <a:ext cx="8445664" cy="4098663"/>
          </a:xfrm>
        </p:spPr>
        <p:txBody>
          <a:bodyPr/>
          <a:lstStyle/>
          <a:p>
            <a:pPr marL="285750" indent="-285750" algn="l">
              <a:buFont typeface="Arial" panose="020B0604020202020204" pitchFamily="34" charset="0"/>
              <a:buChar char="•"/>
            </a:pPr>
            <a:r>
              <a:rPr lang="en-US" sz="2000" dirty="0">
                <a:solidFill>
                  <a:schemeClr val="tx1"/>
                </a:solidFill>
              </a:rPr>
              <a:t>Radiation Safety Committee</a:t>
            </a:r>
          </a:p>
          <a:p>
            <a:pPr marL="914400" lvl="1" indent="-457200" algn="l">
              <a:buFont typeface="Arial" panose="020B0604020202020204" pitchFamily="34" charset="0"/>
              <a:buChar char="•"/>
            </a:pPr>
            <a:r>
              <a:rPr lang="en-US" sz="2000" dirty="0">
                <a:solidFill>
                  <a:schemeClr val="tx1"/>
                </a:solidFill>
              </a:rPr>
              <a:t>Meets about 4-6 times a year</a:t>
            </a:r>
          </a:p>
          <a:p>
            <a:pPr marL="285750" indent="-285750" algn="l">
              <a:buFont typeface="Arial" panose="020B0604020202020204" pitchFamily="34" charset="0"/>
              <a:buChar char="•"/>
            </a:pPr>
            <a:r>
              <a:rPr lang="en-US" sz="2000" dirty="0">
                <a:solidFill>
                  <a:schemeClr val="tx1"/>
                </a:solidFill>
              </a:rPr>
              <a:t>Radiation Safety Officer Eli Port (RSSI)</a:t>
            </a:r>
          </a:p>
          <a:p>
            <a:pPr marL="285750" indent="-285750" algn="l">
              <a:buFont typeface="Arial" panose="020B0604020202020204" pitchFamily="34" charset="0"/>
              <a:buChar char="•"/>
            </a:pPr>
            <a:r>
              <a:rPr lang="en-US" sz="2000" dirty="0">
                <a:solidFill>
                  <a:schemeClr val="tx1"/>
                </a:solidFill>
              </a:rPr>
              <a:t>RSSI a safety company that does inspections and surveying, training, and assists with the licensing requirements </a:t>
            </a:r>
          </a:p>
          <a:p>
            <a:pPr marL="285750" indent="-285750" algn="l">
              <a:buFont typeface="Arial" panose="020B0604020202020204" pitchFamily="34" charset="0"/>
              <a:buChar char="•"/>
            </a:pPr>
            <a:r>
              <a:rPr lang="en-US" sz="2000" dirty="0">
                <a:solidFill>
                  <a:schemeClr val="tx1"/>
                </a:solidFill>
              </a:rPr>
              <a:t>Must have approval of the RSC to have or use any radioactive materials</a:t>
            </a:r>
          </a:p>
          <a:p>
            <a:pPr marL="285750" indent="-285750" algn="l">
              <a:buFont typeface="Arial" panose="020B0604020202020204" pitchFamily="34" charset="0"/>
              <a:buChar char="•"/>
            </a:pPr>
            <a:r>
              <a:rPr lang="en-US" sz="2000" dirty="0">
                <a:solidFill>
                  <a:schemeClr val="tx1"/>
                </a:solidFill>
              </a:rPr>
              <a:t>Must report any equipment (produces radiation or laser energy) to Andrew and the RSO</a:t>
            </a:r>
          </a:p>
          <a:p>
            <a:pPr marL="285750" indent="-285750" algn="l">
              <a:buFont typeface="Arial" panose="020B0604020202020204" pitchFamily="34" charset="0"/>
              <a:buChar char="•"/>
            </a:pPr>
            <a:r>
              <a:rPr lang="en-US" sz="2000" dirty="0">
                <a:solidFill>
                  <a:schemeClr val="tx1"/>
                </a:solidFill>
              </a:rPr>
              <a:t>Laser Safety is included</a:t>
            </a:r>
            <a:endParaRPr lang="en-US" dirty="0">
              <a:solidFill>
                <a:schemeClr val="tx1"/>
              </a:solidFill>
            </a:endParaRPr>
          </a:p>
        </p:txBody>
      </p:sp>
      <p:pic>
        <p:nvPicPr>
          <p:cNvPr id="4" name="Picture 3"/>
          <p:cNvPicPr>
            <a:picLocks noChangeAspect="1"/>
          </p:cNvPicPr>
          <p:nvPr/>
        </p:nvPicPr>
        <p:blipFill>
          <a:blip r:embed="rId2"/>
          <a:stretch>
            <a:fillRect/>
          </a:stretch>
        </p:blipFill>
        <p:spPr>
          <a:xfrm>
            <a:off x="5774827" y="559398"/>
            <a:ext cx="5854838" cy="1804012"/>
          </a:xfrm>
          <a:prstGeom prst="rect">
            <a:avLst/>
          </a:prstGeom>
          <a:ln w="38100">
            <a:solidFill>
              <a:schemeClr val="accent2"/>
            </a:solidFill>
          </a:ln>
        </p:spPr>
      </p:pic>
    </p:spTree>
    <p:extLst>
      <p:ext uri="{BB962C8B-B14F-4D97-AF65-F5344CB8AC3E}">
        <p14:creationId xmlns:p14="http://schemas.microsoft.com/office/powerpoint/2010/main" val="1157833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6" y="157779"/>
            <a:ext cx="8596668" cy="1320800"/>
          </a:xfrm>
        </p:spPr>
        <p:txBody>
          <a:bodyPr/>
          <a:lstStyle/>
          <a:p>
            <a:pPr algn="ctr"/>
            <a:r>
              <a:rPr lang="en-US" dirty="0"/>
              <a:t>Responsible Conduct of Research  and </a:t>
            </a:r>
            <a:br>
              <a:rPr lang="en-US" dirty="0"/>
            </a:br>
            <a:r>
              <a:rPr lang="en-US" dirty="0"/>
              <a:t>Scholarship Program </a:t>
            </a:r>
          </a:p>
        </p:txBody>
      </p:sp>
      <p:sp>
        <p:nvSpPr>
          <p:cNvPr id="3" name="Content Placeholder 2"/>
          <p:cNvSpPr>
            <a:spLocks noGrp="1"/>
          </p:cNvSpPr>
          <p:nvPr>
            <p:ph sz="half" idx="1"/>
          </p:nvPr>
        </p:nvSpPr>
        <p:spPr>
          <a:xfrm>
            <a:off x="677334" y="1581374"/>
            <a:ext cx="4184035" cy="4916245"/>
          </a:xfrm>
        </p:spPr>
        <p:txBody>
          <a:bodyPr>
            <a:normAutofit fontScale="92500" lnSpcReduction="20000"/>
          </a:bodyPr>
          <a:lstStyle/>
          <a:p>
            <a:r>
              <a:rPr lang="en-US" sz="2400" dirty="0"/>
              <a:t>Required “RCR” for people funded by the NSF or NIH.</a:t>
            </a:r>
          </a:p>
          <a:p>
            <a:r>
              <a:rPr lang="en-US" sz="2400" dirty="0"/>
              <a:t>Required for any graduate student that conducts “research”</a:t>
            </a:r>
          </a:p>
          <a:p>
            <a:pPr lvl="1"/>
            <a:r>
              <a:rPr lang="en-US" sz="2400" dirty="0"/>
              <a:t>Thesis or Dissertation</a:t>
            </a:r>
          </a:p>
          <a:p>
            <a:r>
              <a:rPr lang="en-US" sz="2400" dirty="0"/>
              <a:t>UNIV 370</a:t>
            </a:r>
          </a:p>
          <a:p>
            <a:pPr lvl="1"/>
            <a:r>
              <a:rPr lang="en-US" sz="2400" dirty="0"/>
              <a:t>Two Day program </a:t>
            </a:r>
          </a:p>
          <a:p>
            <a:pPr lvl="1"/>
            <a:r>
              <a:rPr lang="en-US" sz="2400" dirty="0"/>
              <a:t>Usually scheduled during breaks</a:t>
            </a:r>
          </a:p>
          <a:p>
            <a:pPr lvl="1"/>
            <a:r>
              <a:rPr lang="en-US" sz="2400" dirty="0"/>
              <a:t>Next session is in January</a:t>
            </a:r>
          </a:p>
          <a:p>
            <a:pPr lvl="1"/>
            <a:r>
              <a:rPr lang="en-US" sz="2400" dirty="0"/>
              <a:t>Faculty members can register by contacting Andy</a:t>
            </a:r>
          </a:p>
          <a:p>
            <a:endParaRPr lang="en-US" dirty="0"/>
          </a:p>
        </p:txBody>
      </p:sp>
      <p:pic>
        <p:nvPicPr>
          <p:cNvPr id="5" name="Picture 4"/>
          <p:cNvPicPr>
            <a:picLocks noChangeAspect="1"/>
          </p:cNvPicPr>
          <p:nvPr/>
        </p:nvPicPr>
        <p:blipFill>
          <a:blip r:embed="rId2"/>
          <a:stretch>
            <a:fillRect/>
          </a:stretch>
        </p:blipFill>
        <p:spPr>
          <a:xfrm>
            <a:off x="5546508" y="2089672"/>
            <a:ext cx="5616484" cy="3358881"/>
          </a:xfrm>
          <a:prstGeom prst="rect">
            <a:avLst/>
          </a:prstGeom>
          <a:ln w="38100">
            <a:solidFill>
              <a:schemeClr val="accent2"/>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111415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3886" y="441064"/>
            <a:ext cx="1634166" cy="1006422"/>
          </a:xfrm>
        </p:spPr>
        <p:txBody>
          <a:bodyPr/>
          <a:lstStyle/>
          <a:p>
            <a:pPr algn="l"/>
            <a:r>
              <a:rPr lang="en-US" dirty="0"/>
              <a:t>Tips</a:t>
            </a:r>
          </a:p>
        </p:txBody>
      </p:sp>
      <p:sp>
        <p:nvSpPr>
          <p:cNvPr id="4" name="Rectangle 3"/>
          <p:cNvSpPr/>
          <p:nvPr/>
        </p:nvSpPr>
        <p:spPr>
          <a:xfrm>
            <a:off x="910703" y="1724606"/>
            <a:ext cx="7664038" cy="2954655"/>
          </a:xfrm>
          <a:prstGeom prst="rect">
            <a:avLst/>
          </a:prstGeom>
        </p:spPr>
        <p:txBody>
          <a:bodyPr wrap="square">
            <a:spAutoFit/>
          </a:bodyPr>
          <a:lstStyle/>
          <a:p>
            <a:pPr marL="285750" indent="-285750">
              <a:buFont typeface="Arial" panose="020B0604020202020204" pitchFamily="34" charset="0"/>
              <a:buChar char="•"/>
            </a:pPr>
            <a:r>
              <a:rPr lang="en-US" sz="2400" dirty="0"/>
              <a:t>Consider the requirements for using human subjects or animals in your research from the start.</a:t>
            </a:r>
          </a:p>
          <a:p>
            <a:pPr marL="285750" indent="-285750">
              <a:buFont typeface="Arial" panose="020B0604020202020204" pitchFamily="34" charset="0"/>
              <a:buChar char="•"/>
            </a:pPr>
            <a:r>
              <a:rPr lang="en-US" sz="2400" dirty="0"/>
              <a:t>Plan your applications in advance (including renewals 30-45 days before expiration)</a:t>
            </a:r>
          </a:p>
          <a:p>
            <a:pPr marL="285750" indent="-285750">
              <a:buFont typeface="Arial" panose="020B0604020202020204" pitchFamily="34" charset="0"/>
              <a:buChar char="•"/>
            </a:pPr>
            <a:r>
              <a:rPr lang="en-US" sz="2400" dirty="0"/>
              <a:t>Report any concerns or issues as soon as possible.</a:t>
            </a:r>
          </a:p>
          <a:p>
            <a:pPr marL="285750" indent="-285750">
              <a:buFont typeface="Arial" panose="020B0604020202020204" pitchFamily="34" charset="0"/>
              <a:buChar char="•"/>
            </a:pPr>
            <a:r>
              <a:rPr lang="en-US" sz="2400" dirty="0"/>
              <a:t>Do not hesitate to contact Andy or a compliance assistant for help.</a:t>
            </a:r>
          </a:p>
          <a:p>
            <a:pPr marL="285750" indent="-285750">
              <a:buFont typeface="Arial" panose="020B0604020202020204" pitchFamily="34" charset="0"/>
              <a:buChar char="•"/>
            </a:pPr>
            <a:endParaRPr lang="en-US" dirty="0"/>
          </a:p>
        </p:txBody>
      </p:sp>
      <p:pic>
        <p:nvPicPr>
          <p:cNvPr id="3" name="Picture 2"/>
          <p:cNvPicPr>
            <a:picLocks noChangeAspect="1"/>
          </p:cNvPicPr>
          <p:nvPr/>
        </p:nvPicPr>
        <p:blipFill>
          <a:blip r:embed="rId2"/>
          <a:stretch>
            <a:fillRect/>
          </a:stretch>
        </p:blipFill>
        <p:spPr>
          <a:xfrm>
            <a:off x="8076698" y="3992880"/>
            <a:ext cx="3757162" cy="2506027"/>
          </a:xfrm>
          <a:prstGeom prst="rect">
            <a:avLst/>
          </a:prstGeom>
          <a:ln w="38100">
            <a:solidFill>
              <a:schemeClr val="accent2"/>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122944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948" y="512781"/>
            <a:ext cx="6896050" cy="767379"/>
          </a:xfrm>
        </p:spPr>
        <p:txBody>
          <a:bodyPr/>
          <a:lstStyle/>
          <a:p>
            <a:r>
              <a:rPr lang="en-US" dirty="0"/>
              <a:t>Resources-Contact Information</a:t>
            </a:r>
          </a:p>
        </p:txBody>
      </p:sp>
      <p:sp>
        <p:nvSpPr>
          <p:cNvPr id="3" name="TextBox 2"/>
          <p:cNvSpPr txBox="1"/>
          <p:nvPr/>
        </p:nvSpPr>
        <p:spPr>
          <a:xfrm>
            <a:off x="404308" y="1812663"/>
            <a:ext cx="7010574" cy="4062651"/>
          </a:xfrm>
          <a:prstGeom prst="rect">
            <a:avLst/>
          </a:prstGeom>
          <a:noFill/>
        </p:spPr>
        <p:txBody>
          <a:bodyPr wrap="none" rtlCol="0">
            <a:spAutoFit/>
          </a:bodyPr>
          <a:lstStyle/>
          <a:p>
            <a:pPr marL="285750" indent="-285750">
              <a:buFont typeface="Arial" panose="020B0604020202020204" pitchFamily="34" charset="0"/>
              <a:buChar char="•"/>
            </a:pPr>
            <a:r>
              <a:rPr lang="en-US" sz="2400" dirty="0"/>
              <a:t>The ORS web site  </a:t>
            </a:r>
            <a:r>
              <a:rPr lang="en-US" sz="2400" dirty="0">
                <a:hlinkClick r:id="rId2"/>
              </a:rPr>
              <a:t>www.luc.edu/ors</a:t>
            </a: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Research Compliance web site  </a:t>
            </a:r>
          </a:p>
          <a:p>
            <a:pPr marL="742950" lvl="1" indent="-285750">
              <a:buFont typeface="Arial" panose="020B0604020202020204" pitchFamily="34" charset="0"/>
              <a:buChar char="•"/>
            </a:pPr>
            <a:r>
              <a:rPr lang="en-US" sz="2400" dirty="0">
                <a:hlinkClick r:id="rId3"/>
              </a:rPr>
              <a:t>http://www.luc.edu/ors/compliance.shtml</a:t>
            </a: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Contact me anytime</a:t>
            </a:r>
          </a:p>
          <a:p>
            <a:r>
              <a:rPr lang="en-US" sz="2400" dirty="0"/>
              <a:t>		Andrew Ellis</a:t>
            </a:r>
          </a:p>
          <a:p>
            <a:r>
              <a:rPr lang="en-US" sz="2400" dirty="0"/>
              <a:t>		Associate Director of Research Compliance</a:t>
            </a:r>
          </a:p>
          <a:p>
            <a:r>
              <a:rPr lang="en-US" sz="2400" dirty="0"/>
              <a:t>		</a:t>
            </a:r>
            <a:r>
              <a:rPr lang="en-US" sz="2400" dirty="0">
                <a:hlinkClick r:id="rId4"/>
              </a:rPr>
              <a:t>aellis5@luc.edu</a:t>
            </a:r>
            <a:r>
              <a:rPr lang="en-US" sz="2400" dirty="0"/>
              <a:t> </a:t>
            </a:r>
          </a:p>
          <a:p>
            <a:r>
              <a:rPr lang="en-US" sz="2400" dirty="0"/>
              <a:t>		(773) 508-2689</a:t>
            </a:r>
          </a:p>
          <a:p>
            <a:endParaRPr lang="en-US" dirty="0"/>
          </a:p>
        </p:txBody>
      </p:sp>
      <p:pic>
        <p:nvPicPr>
          <p:cNvPr id="4" name="Picture 3"/>
          <p:cNvPicPr>
            <a:picLocks noChangeAspect="1"/>
          </p:cNvPicPr>
          <p:nvPr/>
        </p:nvPicPr>
        <p:blipFill>
          <a:blip r:embed="rId5"/>
          <a:stretch>
            <a:fillRect/>
          </a:stretch>
        </p:blipFill>
        <p:spPr>
          <a:xfrm>
            <a:off x="7711838" y="4121972"/>
            <a:ext cx="4191000" cy="2346960"/>
          </a:xfrm>
          <a:prstGeom prst="rect">
            <a:avLst/>
          </a:prstGeom>
          <a:ln w="38100">
            <a:solidFill>
              <a:schemeClr val="accent2"/>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62395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01148"/>
          </a:xfrm>
        </p:spPr>
        <p:txBody>
          <a:bodyPr>
            <a:normAutofit/>
          </a:bodyPr>
          <a:lstStyle/>
          <a:p>
            <a:r>
              <a:rPr lang="en-US" dirty="0"/>
              <a:t>FINDING FUNDING</a:t>
            </a:r>
          </a:p>
        </p:txBody>
      </p:sp>
      <p:pic>
        <p:nvPicPr>
          <p:cNvPr id="5" name="Picture 4" descr="Resource:How to Designing a Research Project to Leverage ..."/>
          <p:cNvPicPr>
            <a:picLocks noChangeAspect="1"/>
          </p:cNvPicPr>
          <p:nvPr/>
        </p:nvPicPr>
        <p: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4691"/>
          <a:stretch/>
        </p:blipFill>
        <p:spPr>
          <a:xfrm>
            <a:off x="447261" y="1627083"/>
            <a:ext cx="5451613" cy="5080000"/>
          </a:xfrm>
          <a:prstGeom prst="rect">
            <a:avLst/>
          </a:prstGeom>
        </p:spPr>
      </p:pic>
      <p:sp>
        <p:nvSpPr>
          <p:cNvPr id="3" name="TextBox 2"/>
          <p:cNvSpPr txBox="1"/>
          <p:nvPr/>
        </p:nvSpPr>
        <p:spPr>
          <a:xfrm>
            <a:off x="4412974" y="2057400"/>
            <a:ext cx="5575853" cy="1938992"/>
          </a:xfrm>
          <a:prstGeom prst="rect">
            <a:avLst/>
          </a:prstGeom>
          <a:noFill/>
        </p:spPr>
        <p:txBody>
          <a:bodyPr wrap="square" rtlCol="0">
            <a:spAutoFit/>
          </a:bodyPr>
          <a:lstStyle/>
          <a:p>
            <a:pPr marL="457200" indent="-457200">
              <a:lnSpc>
                <a:spcPct val="200000"/>
              </a:lnSpc>
              <a:buFont typeface="Arial" panose="020B0604020202020204" pitchFamily="34" charset="0"/>
              <a:buChar char="•"/>
            </a:pPr>
            <a:r>
              <a:rPr lang="en-US" sz="2000" dirty="0">
                <a:solidFill>
                  <a:schemeClr val="accent2">
                    <a:lumMod val="75000"/>
                  </a:schemeClr>
                </a:solidFill>
              </a:rPr>
              <a:t>Adding Keywords to your PTAP Profile</a:t>
            </a:r>
          </a:p>
          <a:p>
            <a:pPr marL="457200" indent="-457200">
              <a:lnSpc>
                <a:spcPct val="200000"/>
              </a:lnSpc>
              <a:buFont typeface="Arial" panose="020B0604020202020204" pitchFamily="34" charset="0"/>
              <a:buChar char="•"/>
            </a:pPr>
            <a:r>
              <a:rPr lang="en-US" sz="2000" dirty="0">
                <a:solidFill>
                  <a:schemeClr val="accent2">
                    <a:lumMod val="75000"/>
                  </a:schemeClr>
                </a:solidFill>
              </a:rPr>
              <a:t>Internal Grants administered by ORS</a:t>
            </a:r>
          </a:p>
          <a:p>
            <a:pPr marL="457200" indent="-457200">
              <a:lnSpc>
                <a:spcPct val="200000"/>
              </a:lnSpc>
              <a:buFont typeface="Arial" panose="020B0604020202020204" pitchFamily="34" charset="0"/>
              <a:buChar char="•"/>
            </a:pPr>
            <a:r>
              <a:rPr lang="en-US" sz="2000" dirty="0">
                <a:solidFill>
                  <a:schemeClr val="accent2">
                    <a:lumMod val="75000"/>
                  </a:schemeClr>
                </a:solidFill>
              </a:rPr>
              <a:t>PIVOT Database</a:t>
            </a:r>
          </a:p>
        </p:txBody>
      </p:sp>
    </p:spTree>
    <p:extLst>
      <p:ext uri="{BB962C8B-B14F-4D97-AF65-F5344CB8AC3E}">
        <p14:creationId xmlns:p14="http://schemas.microsoft.com/office/powerpoint/2010/main" val="2784890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3227" y="2065106"/>
            <a:ext cx="7766936" cy="1479478"/>
          </a:xfrm>
        </p:spPr>
        <p:txBody>
          <a:bodyPr/>
          <a:lstStyle/>
          <a:p>
            <a:pPr algn="ctr"/>
            <a:r>
              <a:rPr lang="en-US" altLang="en-US" b="1" dirty="0">
                <a:solidFill>
                  <a:schemeClr val="tx1"/>
                </a:solidFill>
              </a:rPr>
              <a:t>Hmmm, I‘m thinking of submitting a proposal</a:t>
            </a:r>
            <a:r>
              <a:rPr lang="en-US" altLang="en-US" b="1" dirty="0"/>
              <a:t>. Where do I start?</a:t>
            </a:r>
            <a:br>
              <a:rPr lang="en-US" altLang="en-US" b="1" dirty="0"/>
            </a:br>
            <a:endParaRPr lang="en-US" dirty="0"/>
          </a:p>
        </p:txBody>
      </p:sp>
      <p:pic>
        <p:nvPicPr>
          <p:cNvPr id="4" name="Picture 5" descr="N:\Angie\Ideas\Smart Homer_Glass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9781" y="2904579"/>
            <a:ext cx="4787756" cy="319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66234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94560" y="704205"/>
            <a:ext cx="6096000" cy="2585323"/>
          </a:xfrm>
          <a:prstGeom prst="rect">
            <a:avLst/>
          </a:prstGeom>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small" spc="50" normalizeH="0" baseline="0" noProof="0" dirty="0">
                <a:ln>
                  <a:noFill/>
                </a:ln>
                <a:solidFill>
                  <a:srgbClr val="696464"/>
                </a:solidFill>
                <a:effectLst/>
                <a:uLnTx/>
                <a:uFillTx/>
                <a:latin typeface="Times"/>
                <a:ea typeface="MS PGothic" pitchFamily="34" charset="-128"/>
                <a:cs typeface="+mj-cs"/>
              </a:rPr>
              <a:t>Proposal &amp; Budget Preparation</a:t>
            </a:r>
            <a:endParaRPr kumimoji="0" lang="en-US" sz="5400" b="0" i="0" u="none" strike="noStrike" kern="0" cap="none" spc="0" normalizeH="0" baseline="0" noProof="0" dirty="0">
              <a:ln>
                <a:noFill/>
              </a:ln>
              <a:solidFill>
                <a:sysClr val="windowText" lastClr="000000"/>
              </a:solidFill>
              <a:effectLst/>
              <a:uLnTx/>
              <a:uFillTx/>
            </a:endParaRPr>
          </a:p>
        </p:txBody>
      </p:sp>
      <p:grpSp>
        <p:nvGrpSpPr>
          <p:cNvPr id="4" name="Group 3"/>
          <p:cNvGrpSpPr>
            <a:grpSpLocks/>
          </p:cNvGrpSpPr>
          <p:nvPr/>
        </p:nvGrpSpPr>
        <p:grpSpPr bwMode="auto">
          <a:xfrm>
            <a:off x="1127760" y="3568473"/>
            <a:ext cx="8229600" cy="1905000"/>
            <a:chOff x="-40971" y="0"/>
            <a:chExt cx="8229599" cy="1904999"/>
          </a:xfrm>
        </p:grpSpPr>
        <p:sp>
          <p:nvSpPr>
            <p:cNvPr id="5" name="Rounded Rectangle 4"/>
            <p:cNvSpPr/>
            <p:nvPr/>
          </p:nvSpPr>
          <p:spPr>
            <a:xfrm>
              <a:off x="-40971" y="0"/>
              <a:ext cx="8229599" cy="1904999"/>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6" name="Rounded Rectangle 4"/>
            <p:cNvSpPr/>
            <p:nvPr/>
          </p:nvSpPr>
          <p:spPr>
            <a:xfrm>
              <a:off x="55563" y="55563"/>
              <a:ext cx="8118474" cy="17938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73152" tIns="73152" rIns="73152" bIns="73152" spcCol="1270" anchor="ctr"/>
            <a:lstStyle/>
            <a:p>
              <a:pPr algn="ctr" defTabSz="1422400" eaLnBrk="1" hangingPunct="1">
                <a:lnSpc>
                  <a:spcPct val="90000"/>
                </a:lnSpc>
                <a:spcAft>
                  <a:spcPct val="35000"/>
                </a:spcAft>
                <a:defRPr/>
              </a:pPr>
              <a:r>
                <a:rPr lang="en-US" sz="3200" dirty="0"/>
                <a:t>Contact ORS</a:t>
              </a:r>
            </a:p>
            <a:p>
              <a:pPr algn="ctr" defTabSz="1422400" eaLnBrk="1" hangingPunct="1">
                <a:lnSpc>
                  <a:spcPct val="90000"/>
                </a:lnSpc>
                <a:spcAft>
                  <a:spcPct val="35000"/>
                </a:spcAft>
                <a:defRPr/>
              </a:pPr>
              <a:r>
                <a:rPr lang="en-US" sz="3200" dirty="0"/>
                <a:t>ORS@luc.edu</a:t>
              </a:r>
            </a:p>
            <a:p>
              <a:pPr algn="ctr" defTabSz="1422400" eaLnBrk="1" hangingPunct="1">
                <a:lnSpc>
                  <a:spcPct val="90000"/>
                </a:lnSpc>
                <a:spcAft>
                  <a:spcPct val="35000"/>
                </a:spcAft>
                <a:defRPr/>
              </a:pPr>
              <a:endParaRPr lang="en-US" sz="3200" dirty="0"/>
            </a:p>
          </p:txBody>
        </p:sp>
      </p:grpSp>
    </p:spTree>
    <p:extLst>
      <p:ext uri="{BB962C8B-B14F-4D97-AF65-F5344CB8AC3E}">
        <p14:creationId xmlns:p14="http://schemas.microsoft.com/office/powerpoint/2010/main" val="2258826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10301" y="3429000"/>
            <a:ext cx="7901085" cy="3570208"/>
          </a:xfrm>
          <a:prstGeom prst="rect">
            <a:avLst/>
          </a:prstGeom>
          <a:noFill/>
        </p:spPr>
        <p:txBody>
          <a:bodyPr wrap="square" rtlCol="0">
            <a:spAutoFit/>
          </a:bodyPr>
          <a:lstStyle/>
          <a:p>
            <a:r>
              <a:rPr lang="en-US" sz="4400" dirty="0">
                <a:cs typeface="Times" panose="02020603050405020304" pitchFamily="18" charset="0"/>
              </a:rPr>
              <a:t>ORS will need: </a:t>
            </a:r>
          </a:p>
          <a:p>
            <a:r>
              <a:rPr lang="en-US" sz="3200" dirty="0">
                <a:cs typeface="Times" panose="02020603050405020304" pitchFamily="18" charset="0"/>
              </a:rPr>
              <a:t>RFP –Request for proposal-</a:t>
            </a:r>
          </a:p>
          <a:p>
            <a:r>
              <a:rPr lang="en-US" sz="3200" dirty="0">
                <a:cs typeface="Times" panose="02020603050405020304" pitchFamily="18" charset="0"/>
              </a:rPr>
              <a:t>Sponsor Guidelines</a:t>
            </a:r>
          </a:p>
          <a:p>
            <a:endParaRPr lang="en-US" dirty="0"/>
          </a:p>
          <a:p>
            <a:r>
              <a:rPr lang="en-US" sz="3200" dirty="0">
                <a:cs typeface="Times" panose="02020603050405020304" pitchFamily="18" charset="0"/>
              </a:rPr>
              <a:t>*Do’s </a:t>
            </a:r>
          </a:p>
          <a:p>
            <a:r>
              <a:rPr lang="en-US" sz="3200" dirty="0">
                <a:cs typeface="Times" panose="02020603050405020304" pitchFamily="18" charset="0"/>
              </a:rPr>
              <a:t>*Don’ts</a:t>
            </a:r>
          </a:p>
          <a:p>
            <a:endParaRPr lang="en-US" dirty="0"/>
          </a:p>
          <a:p>
            <a:endParaRPr lang="en-US" dirty="0"/>
          </a:p>
        </p:txBody>
      </p:sp>
      <p:sp>
        <p:nvSpPr>
          <p:cNvPr id="5" name="TextBox 4">
            <a:extLst>
              <a:ext uri="{FF2B5EF4-FFF2-40B4-BE49-F238E27FC236}">
                <a16:creationId xmlns:a16="http://schemas.microsoft.com/office/drawing/2014/main" id="{A7683BDE-66A1-4918-B6D6-F92CD4791240}"/>
              </a:ext>
            </a:extLst>
          </p:cNvPr>
          <p:cNvSpPr txBox="1"/>
          <p:nvPr/>
        </p:nvSpPr>
        <p:spPr>
          <a:xfrm>
            <a:off x="554804" y="674173"/>
            <a:ext cx="8733033" cy="2431435"/>
          </a:xfrm>
          <a:prstGeom prst="rect">
            <a:avLst/>
          </a:prstGeom>
          <a:noFill/>
        </p:spPr>
        <p:txBody>
          <a:bodyPr wrap="square">
            <a:spAutoFit/>
          </a:bodyPr>
          <a:lstStyle/>
          <a:p>
            <a:pPr algn="ctr"/>
            <a:r>
              <a:rPr lang="en-US" sz="4400" dirty="0">
                <a:cs typeface="Times" panose="02020603050405020304" pitchFamily="18" charset="0"/>
              </a:rPr>
              <a:t>Key to a Successful Submission:</a:t>
            </a:r>
          </a:p>
          <a:p>
            <a:pPr algn="ctr"/>
            <a:r>
              <a:rPr lang="en-US" sz="4400" dirty="0">
                <a:cs typeface="Times" panose="02020603050405020304" pitchFamily="18" charset="0"/>
              </a:rPr>
              <a:t> </a:t>
            </a:r>
          </a:p>
          <a:p>
            <a:pPr algn="ctr"/>
            <a:r>
              <a:rPr lang="en-US" sz="3200" dirty="0">
                <a:cs typeface="Times" panose="02020603050405020304" pitchFamily="18" charset="0"/>
              </a:rPr>
              <a:t>Early contact and coordination with your Research Administrator </a:t>
            </a:r>
            <a:endParaRPr lang="en-US" sz="1800" dirty="0">
              <a:cs typeface="Times" panose="02020603050405020304" pitchFamily="18" charset="0"/>
            </a:endParaRPr>
          </a:p>
        </p:txBody>
      </p:sp>
    </p:spTree>
    <p:extLst>
      <p:ext uri="{BB962C8B-B14F-4D97-AF65-F5344CB8AC3E}">
        <p14:creationId xmlns:p14="http://schemas.microsoft.com/office/powerpoint/2010/main" val="39453694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2">
            <a:extLst>
              <a:ext uri="{FF2B5EF4-FFF2-40B4-BE49-F238E27FC236}">
                <a16:creationId xmlns:a16="http://schemas.microsoft.com/office/drawing/2014/main" id="{FEC1AAD9-96AD-472E-B82D-4F96B52D39D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7605" y="2067477"/>
            <a:ext cx="5657850"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8FB01239-069C-4F82-8B9D-B6A148B4DDD1}"/>
              </a:ext>
            </a:extLst>
          </p:cNvPr>
          <p:cNvSpPr txBox="1"/>
          <p:nvPr/>
        </p:nvSpPr>
        <p:spPr>
          <a:xfrm>
            <a:off x="2065106" y="940354"/>
            <a:ext cx="6102848" cy="769441"/>
          </a:xfrm>
          <a:prstGeom prst="rect">
            <a:avLst/>
          </a:prstGeom>
          <a:noFill/>
        </p:spPr>
        <p:txBody>
          <a:bodyPr wrap="square">
            <a:spAutoFit/>
          </a:bodyPr>
          <a:lstStyle/>
          <a:p>
            <a:r>
              <a:rPr lang="en-US" sz="4400" dirty="0">
                <a:cs typeface="Times" panose="02020603050405020304" pitchFamily="18" charset="0"/>
              </a:rPr>
              <a:t>What’s on your mind??</a:t>
            </a:r>
          </a:p>
        </p:txBody>
      </p:sp>
    </p:spTree>
    <p:extLst>
      <p:ext uri="{BB962C8B-B14F-4D97-AF65-F5344CB8AC3E}">
        <p14:creationId xmlns:p14="http://schemas.microsoft.com/office/powerpoint/2010/main" val="30107733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F41B50F-F6AA-4C63-9E78-C74DE907DCD2}"/>
              </a:ext>
            </a:extLst>
          </p:cNvPr>
          <p:cNvGraphicFramePr/>
          <p:nvPr/>
        </p:nvGraphicFramePr>
        <p:xfrm>
          <a:off x="457200" y="2291137"/>
          <a:ext cx="8229600" cy="3940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6CDD6526-A567-42A0-91EA-C44719E227E3}"/>
              </a:ext>
            </a:extLst>
          </p:cNvPr>
          <p:cNvSpPr txBox="1"/>
          <p:nvPr/>
        </p:nvSpPr>
        <p:spPr>
          <a:xfrm>
            <a:off x="1726058" y="616450"/>
            <a:ext cx="6760396" cy="1446550"/>
          </a:xfrm>
          <a:prstGeom prst="rect">
            <a:avLst/>
          </a:prstGeom>
          <a:noFill/>
        </p:spPr>
        <p:txBody>
          <a:bodyPr wrap="square" rtlCol="0">
            <a:spAutoFit/>
          </a:bodyPr>
          <a:lstStyle/>
          <a:p>
            <a:pPr algn="ctr"/>
            <a:r>
              <a:rPr kumimoji="0" lang="en-US" sz="4400" b="1" i="0" u="none" strike="noStrike" kern="0" cap="small" spc="50" normalizeH="0" baseline="0" noProof="0" dirty="0">
                <a:ln>
                  <a:noFill/>
                </a:ln>
                <a:solidFill>
                  <a:srgbClr val="696464"/>
                </a:solidFill>
                <a:effectLst/>
                <a:uLnTx/>
                <a:uFillTx/>
                <a:ea typeface="MS PGothic" pitchFamily="34" charset="-128"/>
                <a:cs typeface="+mj-cs"/>
              </a:rPr>
              <a:t>What Makes an Adequate Budget?</a:t>
            </a:r>
            <a:endParaRPr lang="en-US" dirty="0"/>
          </a:p>
        </p:txBody>
      </p:sp>
    </p:spTree>
    <p:extLst>
      <p:ext uri="{BB962C8B-B14F-4D97-AF65-F5344CB8AC3E}">
        <p14:creationId xmlns:p14="http://schemas.microsoft.com/office/powerpoint/2010/main" val="7523672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52C9BF-CAAB-4651-88C8-1B14D313984C}"/>
              </a:ext>
            </a:extLst>
          </p:cNvPr>
          <p:cNvPicPr>
            <a:picLocks noChangeAspect="1"/>
          </p:cNvPicPr>
          <p:nvPr/>
        </p:nvPicPr>
        <p:blipFill>
          <a:blip r:embed="rId2"/>
          <a:stretch>
            <a:fillRect/>
          </a:stretch>
        </p:blipFill>
        <p:spPr>
          <a:xfrm>
            <a:off x="757999" y="344065"/>
            <a:ext cx="8559526" cy="1176630"/>
          </a:xfrm>
          <a:prstGeom prst="rect">
            <a:avLst/>
          </a:prstGeom>
        </p:spPr>
      </p:pic>
      <p:grpSp>
        <p:nvGrpSpPr>
          <p:cNvPr id="4" name="Group 3">
            <a:extLst>
              <a:ext uri="{FF2B5EF4-FFF2-40B4-BE49-F238E27FC236}">
                <a16:creationId xmlns:a16="http://schemas.microsoft.com/office/drawing/2014/main" id="{82516950-966C-4B92-8D2F-8F26C37E6126}"/>
              </a:ext>
            </a:extLst>
          </p:cNvPr>
          <p:cNvGrpSpPr/>
          <p:nvPr/>
        </p:nvGrpSpPr>
        <p:grpSpPr>
          <a:xfrm>
            <a:off x="1600089" y="1729716"/>
            <a:ext cx="1276121" cy="1276121"/>
            <a:chOff x="635574" y="761998"/>
            <a:chExt cx="1276121" cy="1276121"/>
          </a:xfrm>
          <a:scene3d>
            <a:camera prst="orthographicFront"/>
            <a:lightRig rig="threePt" dir="t">
              <a:rot lat="0" lon="0" rev="7500000"/>
            </a:lightRig>
          </a:scene3d>
        </p:grpSpPr>
        <p:sp>
          <p:nvSpPr>
            <p:cNvPr id="5" name="Oval 4">
              <a:extLst>
                <a:ext uri="{FF2B5EF4-FFF2-40B4-BE49-F238E27FC236}">
                  <a16:creationId xmlns:a16="http://schemas.microsoft.com/office/drawing/2014/main" id="{4F04B47B-7EF8-4819-8317-E9A49376D2F5}"/>
                </a:ext>
              </a:extLst>
            </p:cNvPr>
            <p:cNvSpPr/>
            <p:nvPr/>
          </p:nvSpPr>
          <p:spPr>
            <a:xfrm>
              <a:off x="635574" y="761998"/>
              <a:ext cx="1276121" cy="1276121"/>
            </a:xfrm>
            <a:prstGeom prst="ellipse">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6" name="Oval 4">
              <a:extLst>
                <a:ext uri="{FF2B5EF4-FFF2-40B4-BE49-F238E27FC236}">
                  <a16:creationId xmlns:a16="http://schemas.microsoft.com/office/drawing/2014/main" id="{10F22905-3FD8-4B03-8864-63A3370A04AC}"/>
                </a:ext>
              </a:extLst>
            </p:cNvPr>
            <p:cNvSpPr txBox="1"/>
            <p:nvPr/>
          </p:nvSpPr>
          <p:spPr>
            <a:xfrm>
              <a:off x="822458" y="948882"/>
              <a:ext cx="902353" cy="90235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200150" rtl="0">
                <a:lnSpc>
                  <a:spcPct val="90000"/>
                </a:lnSpc>
                <a:spcBef>
                  <a:spcPct val="0"/>
                </a:spcBef>
                <a:spcAft>
                  <a:spcPct val="35000"/>
                </a:spcAft>
                <a:buNone/>
              </a:pPr>
              <a:r>
                <a:rPr lang="en-US" sz="2700" kern="1200" dirty="0"/>
                <a:t>RULE 1</a:t>
              </a:r>
            </a:p>
          </p:txBody>
        </p:sp>
      </p:grpSp>
      <p:grpSp>
        <p:nvGrpSpPr>
          <p:cNvPr id="7" name="Group 6">
            <a:extLst>
              <a:ext uri="{FF2B5EF4-FFF2-40B4-BE49-F238E27FC236}">
                <a16:creationId xmlns:a16="http://schemas.microsoft.com/office/drawing/2014/main" id="{2AEB60A5-6598-4779-8663-0C3C224906F9}"/>
              </a:ext>
            </a:extLst>
          </p:cNvPr>
          <p:cNvGrpSpPr/>
          <p:nvPr/>
        </p:nvGrpSpPr>
        <p:grpSpPr>
          <a:xfrm>
            <a:off x="1069176" y="3136935"/>
            <a:ext cx="2802527" cy="1869285"/>
            <a:chOff x="1308638" y="1344027"/>
            <a:chExt cx="2802527" cy="1869285"/>
          </a:xfrm>
          <a:scene3d>
            <a:camera prst="orthographicFront"/>
            <a:lightRig rig="threePt" dir="t">
              <a:rot lat="0" lon="0" rev="7500000"/>
            </a:lightRig>
          </a:scene3d>
        </p:grpSpPr>
        <p:sp>
          <p:nvSpPr>
            <p:cNvPr id="8" name="Rectangle 7">
              <a:extLst>
                <a:ext uri="{FF2B5EF4-FFF2-40B4-BE49-F238E27FC236}">
                  <a16:creationId xmlns:a16="http://schemas.microsoft.com/office/drawing/2014/main" id="{1D62FC47-3515-404E-95AE-23E87B92D7F3}"/>
                </a:ext>
              </a:extLst>
            </p:cNvPr>
            <p:cNvSpPr/>
            <p:nvPr/>
          </p:nvSpPr>
          <p:spPr>
            <a:xfrm>
              <a:off x="1308638" y="1344027"/>
              <a:ext cx="2802526" cy="1869285"/>
            </a:xfrm>
            <a:prstGeom prst="rect">
              <a:avLst/>
            </a:prstGeom>
            <a:sp3d z="-152400" extrusionH="63500" prstMaterial="dkEdge">
              <a:bevelT w="144450" h="36350" prst="relaxedInset"/>
              <a:contourClr>
                <a:schemeClr val="bg1"/>
              </a:contourClr>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9" name="TextBox 8">
              <a:extLst>
                <a:ext uri="{FF2B5EF4-FFF2-40B4-BE49-F238E27FC236}">
                  <a16:creationId xmlns:a16="http://schemas.microsoft.com/office/drawing/2014/main" id="{5B2738DF-8C8E-4867-9ADC-468E96D70937}"/>
                </a:ext>
              </a:extLst>
            </p:cNvPr>
            <p:cNvSpPr txBox="1"/>
            <p:nvPr/>
          </p:nvSpPr>
          <p:spPr>
            <a:xfrm>
              <a:off x="1757043" y="1344027"/>
              <a:ext cx="2354122" cy="1869285"/>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t>Develop a Realistic Budget!</a:t>
              </a:r>
            </a:p>
          </p:txBody>
        </p:sp>
      </p:grpSp>
      <p:grpSp>
        <p:nvGrpSpPr>
          <p:cNvPr id="10" name="Group 9">
            <a:extLst>
              <a:ext uri="{FF2B5EF4-FFF2-40B4-BE49-F238E27FC236}">
                <a16:creationId xmlns:a16="http://schemas.microsoft.com/office/drawing/2014/main" id="{8C10369C-C36F-4D50-BFFA-E5EFCFB0E13D}"/>
              </a:ext>
            </a:extLst>
          </p:cNvPr>
          <p:cNvGrpSpPr/>
          <p:nvPr/>
        </p:nvGrpSpPr>
        <p:grpSpPr>
          <a:xfrm>
            <a:off x="5829932" y="1748861"/>
            <a:ext cx="1276121" cy="1276121"/>
            <a:chOff x="4605979" y="761998"/>
            <a:chExt cx="1276121" cy="1276121"/>
          </a:xfrm>
          <a:scene3d>
            <a:camera prst="orthographicFront"/>
            <a:lightRig rig="threePt" dir="t">
              <a:rot lat="0" lon="0" rev="7500000"/>
            </a:lightRig>
          </a:scene3d>
        </p:grpSpPr>
        <p:sp>
          <p:nvSpPr>
            <p:cNvPr id="11" name="Oval 10">
              <a:extLst>
                <a:ext uri="{FF2B5EF4-FFF2-40B4-BE49-F238E27FC236}">
                  <a16:creationId xmlns:a16="http://schemas.microsoft.com/office/drawing/2014/main" id="{9CDC2821-8157-4B19-B3FF-64382298C7EA}"/>
                </a:ext>
              </a:extLst>
            </p:cNvPr>
            <p:cNvSpPr/>
            <p:nvPr/>
          </p:nvSpPr>
          <p:spPr>
            <a:xfrm>
              <a:off x="4605979" y="761998"/>
              <a:ext cx="1276121" cy="1276121"/>
            </a:xfrm>
            <a:prstGeom prst="ellipse">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12" name="Oval 4">
              <a:extLst>
                <a:ext uri="{FF2B5EF4-FFF2-40B4-BE49-F238E27FC236}">
                  <a16:creationId xmlns:a16="http://schemas.microsoft.com/office/drawing/2014/main" id="{23137D81-5176-427B-93E8-9ADC94DACA51}"/>
                </a:ext>
              </a:extLst>
            </p:cNvPr>
            <p:cNvSpPr txBox="1"/>
            <p:nvPr/>
          </p:nvSpPr>
          <p:spPr>
            <a:xfrm>
              <a:off x="4792863" y="948882"/>
              <a:ext cx="902353" cy="90235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200150" rtl="0">
                <a:lnSpc>
                  <a:spcPct val="90000"/>
                </a:lnSpc>
                <a:spcBef>
                  <a:spcPct val="0"/>
                </a:spcBef>
                <a:spcAft>
                  <a:spcPct val="35000"/>
                </a:spcAft>
                <a:buNone/>
              </a:pPr>
              <a:r>
                <a:rPr lang="en-US" sz="2700" kern="1200" dirty="0"/>
                <a:t>RULE 2</a:t>
              </a:r>
            </a:p>
          </p:txBody>
        </p:sp>
      </p:grpSp>
      <p:grpSp>
        <p:nvGrpSpPr>
          <p:cNvPr id="13" name="Group 12">
            <a:extLst>
              <a:ext uri="{FF2B5EF4-FFF2-40B4-BE49-F238E27FC236}">
                <a16:creationId xmlns:a16="http://schemas.microsoft.com/office/drawing/2014/main" id="{B58EE8DE-3B88-44F2-BCBD-AC59917FF952}"/>
              </a:ext>
            </a:extLst>
          </p:cNvPr>
          <p:cNvGrpSpPr/>
          <p:nvPr/>
        </p:nvGrpSpPr>
        <p:grpSpPr>
          <a:xfrm>
            <a:off x="5517772" y="3109429"/>
            <a:ext cx="2802527" cy="1869285"/>
            <a:chOff x="5225860" y="1344027"/>
            <a:chExt cx="2802527" cy="1869285"/>
          </a:xfrm>
          <a:scene3d>
            <a:camera prst="orthographicFront"/>
            <a:lightRig rig="threePt" dir="t">
              <a:rot lat="0" lon="0" rev="7500000"/>
            </a:lightRig>
          </a:scene3d>
        </p:grpSpPr>
        <p:sp>
          <p:nvSpPr>
            <p:cNvPr id="14" name="Rectangle 13">
              <a:extLst>
                <a:ext uri="{FF2B5EF4-FFF2-40B4-BE49-F238E27FC236}">
                  <a16:creationId xmlns:a16="http://schemas.microsoft.com/office/drawing/2014/main" id="{6E90CC2F-5810-4197-A41F-78CACD1CBCC6}"/>
                </a:ext>
              </a:extLst>
            </p:cNvPr>
            <p:cNvSpPr/>
            <p:nvPr/>
          </p:nvSpPr>
          <p:spPr>
            <a:xfrm>
              <a:off x="5225860" y="1344027"/>
              <a:ext cx="2802526" cy="1869285"/>
            </a:xfrm>
            <a:prstGeom prst="rect">
              <a:avLst/>
            </a:prstGeom>
            <a:sp3d z="-152400" extrusionH="63500" prstMaterial="dkEdge">
              <a:bevelT w="144450" h="36350" prst="relaxedInset"/>
              <a:contourClr>
                <a:schemeClr val="bg1"/>
              </a:contourClr>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5" name="TextBox 14">
              <a:extLst>
                <a:ext uri="{FF2B5EF4-FFF2-40B4-BE49-F238E27FC236}">
                  <a16:creationId xmlns:a16="http://schemas.microsoft.com/office/drawing/2014/main" id="{961B486F-9B19-4803-93F4-BED0CF6D0BDF}"/>
                </a:ext>
              </a:extLst>
            </p:cNvPr>
            <p:cNvSpPr txBox="1"/>
            <p:nvPr/>
          </p:nvSpPr>
          <p:spPr>
            <a:xfrm>
              <a:off x="5674265" y="1344027"/>
              <a:ext cx="2354122" cy="1869285"/>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t>Justify Your Needs</a:t>
              </a:r>
            </a:p>
          </p:txBody>
        </p:sp>
      </p:grpSp>
    </p:spTree>
    <p:extLst>
      <p:ext uri="{BB962C8B-B14F-4D97-AF65-F5344CB8AC3E}">
        <p14:creationId xmlns:p14="http://schemas.microsoft.com/office/powerpoint/2010/main" val="17920160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FF57AD-3001-4607-9390-D69BB5BFB1F9}"/>
              </a:ext>
            </a:extLst>
          </p:cNvPr>
          <p:cNvSpPr txBox="1"/>
          <p:nvPr/>
        </p:nvSpPr>
        <p:spPr>
          <a:xfrm>
            <a:off x="2962504" y="423931"/>
            <a:ext cx="3635932" cy="769441"/>
          </a:xfrm>
          <a:prstGeom prst="rect">
            <a:avLst/>
          </a:prstGeom>
          <a:noFill/>
        </p:spPr>
        <p:txBody>
          <a:bodyPr wrap="none" rtlCol="0">
            <a:spAutoFit/>
          </a:bodyPr>
          <a:lstStyle/>
          <a:p>
            <a:r>
              <a:rPr lang="en-US" sz="4400" dirty="0">
                <a:cs typeface="Arial" panose="020B0604020202020204" pitchFamily="34" charset="0"/>
              </a:rPr>
              <a:t>Indirect Costs</a:t>
            </a:r>
          </a:p>
        </p:txBody>
      </p:sp>
      <p:sp>
        <p:nvSpPr>
          <p:cNvPr id="5" name="TextBox 4">
            <a:extLst>
              <a:ext uri="{FF2B5EF4-FFF2-40B4-BE49-F238E27FC236}">
                <a16:creationId xmlns:a16="http://schemas.microsoft.com/office/drawing/2014/main" id="{7F0D5110-F848-46B7-A84A-5724061E266D}"/>
              </a:ext>
            </a:extLst>
          </p:cNvPr>
          <p:cNvSpPr txBox="1"/>
          <p:nvPr/>
        </p:nvSpPr>
        <p:spPr>
          <a:xfrm>
            <a:off x="844438" y="1679458"/>
            <a:ext cx="8462848" cy="6463308"/>
          </a:xfrm>
          <a:prstGeom prst="rect">
            <a:avLst/>
          </a:prstGeom>
          <a:noFill/>
        </p:spPr>
        <p:txBody>
          <a:bodyPr wrap="square" rtlCol="0">
            <a:spAutoFit/>
          </a:bodyPr>
          <a:lstStyle/>
          <a:p>
            <a:pPr algn="ctr"/>
            <a:r>
              <a:rPr lang="en-US" sz="3200" dirty="0">
                <a:cs typeface="Calibri" panose="020F0502020204030204" pitchFamily="34" charset="0"/>
              </a:rPr>
              <a:t>An indirect cost rate is a measure used by sponsors </a:t>
            </a:r>
          </a:p>
          <a:p>
            <a:pPr algn="ctr"/>
            <a:r>
              <a:rPr lang="en-US" sz="3200" dirty="0">
                <a:cs typeface="Calibri" panose="020F0502020204030204" pitchFamily="34" charset="0"/>
              </a:rPr>
              <a:t>to determine what proportion of indirect costs should </a:t>
            </a:r>
          </a:p>
          <a:p>
            <a:pPr algn="ctr"/>
            <a:r>
              <a:rPr lang="en-US" sz="3200" dirty="0">
                <a:cs typeface="Calibri" panose="020F0502020204030204" pitchFamily="34" charset="0"/>
              </a:rPr>
              <a:t>be charged to funded programs.</a:t>
            </a:r>
          </a:p>
          <a:p>
            <a:endParaRPr lang="en-US" sz="3200" dirty="0">
              <a:cs typeface="Calibri" panose="020F0502020204030204" pitchFamily="34" charset="0"/>
            </a:endParaRPr>
          </a:p>
          <a:p>
            <a:r>
              <a:rPr lang="en-US" sz="3200" dirty="0">
                <a:cs typeface="Calibri" panose="020F0502020204030204" pitchFamily="34" charset="0"/>
              </a:rPr>
              <a:t>45.50% research</a:t>
            </a:r>
          </a:p>
          <a:p>
            <a:r>
              <a:rPr lang="en-US" sz="3200" dirty="0">
                <a:cs typeface="Calibri" panose="020F0502020204030204" pitchFamily="34" charset="0"/>
              </a:rPr>
              <a:t>40% Other Sponsored Projects</a:t>
            </a:r>
          </a:p>
          <a:p>
            <a:r>
              <a:rPr lang="en-US" sz="3200" dirty="0">
                <a:cs typeface="Calibri" panose="020F0502020204030204" pitchFamily="34" charset="0"/>
              </a:rPr>
              <a:t>26% Off Campus</a:t>
            </a:r>
          </a:p>
          <a:p>
            <a:endParaRPr lang="en-US" dirty="0"/>
          </a:p>
          <a:p>
            <a:endParaRPr lang="en-US" dirty="0"/>
          </a:p>
          <a:p>
            <a:endParaRPr lang="en-US" dirty="0"/>
          </a:p>
          <a:p>
            <a:endParaRPr lang="en-US" dirty="0"/>
          </a:p>
          <a:p>
            <a:endParaRPr lang="en-US" dirty="0"/>
          </a:p>
          <a:p>
            <a:endParaRPr lang="en-US" dirty="0"/>
          </a:p>
          <a:p>
            <a:r>
              <a:rPr lang="en-US" dirty="0"/>
              <a:t> </a:t>
            </a:r>
          </a:p>
        </p:txBody>
      </p:sp>
    </p:spTree>
    <p:extLst>
      <p:ext uri="{BB962C8B-B14F-4D97-AF65-F5344CB8AC3E}">
        <p14:creationId xmlns:p14="http://schemas.microsoft.com/office/powerpoint/2010/main" val="28105498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1590035" y="209267"/>
          <a:ext cx="6606284" cy="6376227"/>
        </p:xfrm>
        <a:graphic>
          <a:graphicData uri="http://schemas.openxmlformats.org/drawingml/2006/table">
            <a:tbl>
              <a:tblPr firstRow="1" bandRow="1">
                <a:tableStyleId>{2D5ABB26-0587-4C30-8999-92F81FD0307C}</a:tableStyleId>
              </a:tblPr>
              <a:tblGrid>
                <a:gridCol w="1090946">
                  <a:extLst>
                    <a:ext uri="{9D8B030D-6E8A-4147-A177-3AD203B41FA5}">
                      <a16:colId xmlns:a16="http://schemas.microsoft.com/office/drawing/2014/main" val="20000"/>
                    </a:ext>
                  </a:extLst>
                </a:gridCol>
                <a:gridCol w="742449">
                  <a:extLst>
                    <a:ext uri="{9D8B030D-6E8A-4147-A177-3AD203B41FA5}">
                      <a16:colId xmlns:a16="http://schemas.microsoft.com/office/drawing/2014/main" val="20001"/>
                    </a:ext>
                  </a:extLst>
                </a:gridCol>
                <a:gridCol w="2939494">
                  <a:extLst>
                    <a:ext uri="{9D8B030D-6E8A-4147-A177-3AD203B41FA5}">
                      <a16:colId xmlns:a16="http://schemas.microsoft.com/office/drawing/2014/main" val="20002"/>
                    </a:ext>
                  </a:extLst>
                </a:gridCol>
                <a:gridCol w="742449">
                  <a:extLst>
                    <a:ext uri="{9D8B030D-6E8A-4147-A177-3AD203B41FA5}">
                      <a16:colId xmlns:a16="http://schemas.microsoft.com/office/drawing/2014/main" val="20003"/>
                    </a:ext>
                  </a:extLst>
                </a:gridCol>
                <a:gridCol w="1090946">
                  <a:extLst>
                    <a:ext uri="{9D8B030D-6E8A-4147-A177-3AD203B41FA5}">
                      <a16:colId xmlns:a16="http://schemas.microsoft.com/office/drawing/2014/main" val="20004"/>
                    </a:ext>
                  </a:extLst>
                </a:gridCol>
              </a:tblGrid>
              <a:tr h="739726">
                <a:tc>
                  <a:txBody>
                    <a:bodyPr/>
                    <a:lstStyle/>
                    <a:p>
                      <a:pPr marL="7620" algn="ctr">
                        <a:lnSpc>
                          <a:spcPct val="100000"/>
                        </a:lnSpc>
                        <a:spcBef>
                          <a:spcPts val="190"/>
                        </a:spcBef>
                      </a:pPr>
                      <a:r>
                        <a:rPr sz="2300" b="1" dirty="0">
                          <a:latin typeface="Arial Rounded MT Bold"/>
                          <a:cs typeface="Arial Rounded MT Bold"/>
                        </a:rPr>
                        <a:t>S</a:t>
                      </a:r>
                      <a:endParaRPr sz="2300">
                        <a:latin typeface="Arial Rounded MT Bold"/>
                        <a:cs typeface="Arial Rounded MT Bold"/>
                      </a:endParaRPr>
                    </a:p>
                  </a:txBody>
                  <a:tcPr marL="0" marR="0" marT="20000" marB="0">
                    <a:lnL w="38100">
                      <a:solidFill>
                        <a:srgbClr val="000000"/>
                      </a:solidFill>
                      <a:prstDash val="solid"/>
                    </a:lnL>
                    <a:lnR w="38100">
                      <a:solidFill>
                        <a:srgbClr val="000000"/>
                      </a:solidFill>
                      <a:prstDash val="solid"/>
                    </a:lnR>
                    <a:lnT w="38100">
                      <a:solidFill>
                        <a:srgbClr val="000000"/>
                      </a:solidFill>
                      <a:prstDash val="solid"/>
                    </a:lnT>
                    <a:solidFill>
                      <a:srgbClr val="A9D08E"/>
                    </a:solidFill>
                  </a:tcPr>
                </a:tc>
                <a:tc>
                  <a:txBody>
                    <a:bodyPr/>
                    <a:lstStyle/>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marL="177165">
                        <a:lnSpc>
                          <a:spcPct val="100000"/>
                        </a:lnSpc>
                        <a:spcBef>
                          <a:spcPts val="1070"/>
                        </a:spcBef>
                      </a:pPr>
                      <a:r>
                        <a:rPr sz="1300" spc="-10" dirty="0">
                          <a:latin typeface="Calibri"/>
                          <a:cs typeface="Calibri"/>
                        </a:rPr>
                        <a:t>Yes</a:t>
                      </a:r>
                      <a:endParaRPr sz="1300">
                        <a:latin typeface="Calibri"/>
                        <a:cs typeface="Calibri"/>
                      </a:endParaRPr>
                    </a:p>
                  </a:txBody>
                  <a:tcPr marL="0" marR="0" marT="0" marB="0">
                    <a:lnL w="38100">
                      <a:solidFill>
                        <a:srgbClr val="000000"/>
                      </a:solidFill>
                      <a:prstDash val="solid"/>
                    </a:lnL>
                    <a:lnR w="38100">
                      <a:solidFill>
                        <a:srgbClr val="000000"/>
                      </a:solidFill>
                      <a:prstDash val="solid"/>
                    </a:lnR>
                    <a:lnB w="38100">
                      <a:solidFill>
                        <a:srgbClr val="000000"/>
                      </a:solidFill>
                      <a:prstDash val="solid"/>
                    </a:lnB>
                  </a:tcPr>
                </a:tc>
                <a:tc rowSpan="3">
                  <a:txBody>
                    <a:bodyPr/>
                    <a:lstStyle/>
                    <a:p>
                      <a:pPr marL="86360" marR="74295" indent="-1270" algn="ctr">
                        <a:lnSpc>
                          <a:spcPct val="107900"/>
                        </a:lnSpc>
                        <a:spcBef>
                          <a:spcPts val="975"/>
                        </a:spcBef>
                      </a:pPr>
                      <a:r>
                        <a:rPr sz="1600" spc="-5" dirty="0">
                          <a:latin typeface="Arial" panose="020B0604020202020204" pitchFamily="34" charset="0"/>
                          <a:cs typeface="Arial" panose="020B0604020202020204" pitchFamily="34" charset="0"/>
                        </a:rPr>
                        <a:t>Will </a:t>
                      </a:r>
                      <a:r>
                        <a:rPr sz="1600" dirty="0">
                          <a:latin typeface="Arial" panose="020B0604020202020204" pitchFamily="34" charset="0"/>
                          <a:cs typeface="Arial" panose="020B0604020202020204" pitchFamily="34" charset="0"/>
                        </a:rPr>
                        <a:t>they contribute </a:t>
                      </a:r>
                      <a:r>
                        <a:rPr sz="1600" spc="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substantively to the </a:t>
                      </a:r>
                      <a:r>
                        <a:rPr sz="1600" spc="-5" dirty="0">
                          <a:latin typeface="Arial" panose="020B0604020202020204" pitchFamily="34" charset="0"/>
                          <a:cs typeface="Arial" panose="020B0604020202020204" pitchFamily="34" charset="0"/>
                        </a:rPr>
                        <a:t>project's </a:t>
                      </a:r>
                      <a:r>
                        <a:rPr sz="1600" dirty="0">
                          <a:latin typeface="Arial" panose="020B0604020202020204" pitchFamily="34" charset="0"/>
                          <a:cs typeface="Arial" panose="020B0604020202020204" pitchFamily="34" charset="0"/>
                        </a:rPr>
                        <a:t> scientific </a:t>
                      </a:r>
                      <a:r>
                        <a:rPr sz="1600" spc="-5" dirty="0">
                          <a:latin typeface="Arial" panose="020B0604020202020204" pitchFamily="34" charset="0"/>
                          <a:cs typeface="Arial" panose="020B0604020202020204" pitchFamily="34" charset="0"/>
                        </a:rPr>
                        <a:t>/programmatic </a:t>
                      </a:r>
                      <a:r>
                        <a:rPr sz="1600" dirty="0">
                          <a:latin typeface="Arial" panose="020B0604020202020204" pitchFamily="34" charset="0"/>
                          <a:cs typeface="Arial" panose="020B0604020202020204" pitchFamily="34" charset="0"/>
                        </a:rPr>
                        <a:t>aspect </a:t>
                      </a:r>
                      <a:r>
                        <a:rPr sz="1600" spc="-30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and</a:t>
                      </a:r>
                      <a:r>
                        <a:rPr sz="1600" spc="-5" dirty="0">
                          <a:latin typeface="Arial" panose="020B0604020202020204" pitchFamily="34" charset="0"/>
                          <a:cs typeface="Arial" panose="020B0604020202020204" pitchFamily="34" charset="0"/>
                        </a:rPr>
                        <a:t> will </a:t>
                      </a:r>
                      <a:r>
                        <a:rPr sz="1600" dirty="0">
                          <a:latin typeface="Arial" panose="020B0604020202020204" pitchFamily="34" charset="0"/>
                          <a:cs typeface="Arial" panose="020B0604020202020204" pitchFamily="34" charset="0"/>
                        </a:rPr>
                        <a:t>they</a:t>
                      </a:r>
                      <a:r>
                        <a:rPr sz="1600" spc="-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be </a:t>
                      </a:r>
                      <a:r>
                        <a:rPr sz="1600" spc="-5" dirty="0">
                          <a:latin typeface="Arial" panose="020B0604020202020204" pitchFamily="34" charset="0"/>
                          <a:cs typeface="Arial" panose="020B0604020202020204" pitchFamily="34" charset="0"/>
                        </a:rPr>
                        <a:t>responsible</a:t>
                      </a:r>
                      <a:r>
                        <a:rPr sz="1600" spc="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for </a:t>
                      </a:r>
                      <a:r>
                        <a:rPr sz="1600" spc="-305" dirty="0">
                          <a:latin typeface="Arial" panose="020B0604020202020204" pitchFamily="34" charset="0"/>
                          <a:cs typeface="Arial" panose="020B0604020202020204" pitchFamily="34" charset="0"/>
                        </a:rPr>
                        <a:t> </a:t>
                      </a:r>
                      <a:r>
                        <a:rPr sz="1600" spc="-5" dirty="0">
                          <a:latin typeface="Arial" panose="020B0604020202020204" pitchFamily="34" charset="0"/>
                          <a:cs typeface="Arial" panose="020B0604020202020204" pitchFamily="34" charset="0"/>
                        </a:rPr>
                        <a:t>decision </a:t>
                      </a:r>
                      <a:r>
                        <a:rPr sz="1600" dirty="0">
                          <a:latin typeface="Arial" panose="020B0604020202020204" pitchFamily="34" charset="0"/>
                          <a:cs typeface="Arial" panose="020B0604020202020204" pitchFamily="34" charset="0"/>
                        </a:rPr>
                        <a:t>making?</a:t>
                      </a:r>
                    </a:p>
                  </a:txBody>
                  <a:tcPr marL="0" marR="0" marT="102633" marB="0">
                    <a:lnL w="38100">
                      <a:solidFill>
                        <a:srgbClr val="000000"/>
                      </a:solidFill>
                      <a:prstDash val="solid"/>
                    </a:lnL>
                    <a:lnR w="38100">
                      <a:solidFill>
                        <a:srgbClr val="000000"/>
                      </a:solidFill>
                      <a:prstDash val="solid"/>
                    </a:lnR>
                    <a:lnT w="38100">
                      <a:solidFill>
                        <a:srgbClr val="000000"/>
                      </a:solidFill>
                      <a:prstDash val="solid"/>
                    </a:lnT>
                    <a:lnB w="38100">
                      <a:solidFill>
                        <a:srgbClr val="000000"/>
                      </a:solidFill>
                      <a:prstDash val="solid"/>
                    </a:lnB>
                  </a:tcPr>
                </a:tc>
                <a:tc rowSpan="2">
                  <a:txBody>
                    <a:bodyPr/>
                    <a:lstStyle/>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marL="196850">
                        <a:lnSpc>
                          <a:spcPct val="100000"/>
                        </a:lnSpc>
                        <a:spcBef>
                          <a:spcPts val="1070"/>
                        </a:spcBef>
                      </a:pPr>
                      <a:r>
                        <a:rPr sz="1300" spc="-5" dirty="0">
                          <a:latin typeface="Calibri"/>
                          <a:cs typeface="Calibri"/>
                        </a:rPr>
                        <a:t>No</a:t>
                      </a:r>
                      <a:endParaRPr sz="1300">
                        <a:latin typeface="Calibri"/>
                        <a:cs typeface="Calibri"/>
                      </a:endParaRPr>
                    </a:p>
                  </a:txBody>
                  <a:tcPr marL="0" marR="0" marT="0" marB="0">
                    <a:lnL w="38100">
                      <a:solidFill>
                        <a:srgbClr val="000000"/>
                      </a:solidFill>
                      <a:prstDash val="solid"/>
                    </a:lnL>
                    <a:lnR w="38100">
                      <a:solidFill>
                        <a:srgbClr val="000000"/>
                      </a:solidFill>
                      <a:prstDash val="solid"/>
                    </a:lnR>
                    <a:lnB w="38100">
                      <a:solidFill>
                        <a:srgbClr val="000000"/>
                      </a:solidFill>
                      <a:prstDash val="solid"/>
                    </a:lnB>
                  </a:tcPr>
                </a:tc>
                <a:tc rowSpan="2">
                  <a:txBody>
                    <a:bodyPr/>
                    <a:lstStyle/>
                    <a:p>
                      <a:pPr>
                        <a:lnSpc>
                          <a:spcPct val="100000"/>
                        </a:lnSpc>
                        <a:spcBef>
                          <a:spcPts val="40"/>
                        </a:spcBef>
                      </a:pPr>
                      <a:endParaRPr sz="2500" dirty="0">
                        <a:latin typeface="Times New Roman"/>
                        <a:cs typeface="Times New Roman"/>
                      </a:endParaRPr>
                    </a:p>
                    <a:p>
                      <a:pPr marL="8890" algn="ctr">
                        <a:lnSpc>
                          <a:spcPct val="100000"/>
                        </a:lnSpc>
                      </a:pPr>
                      <a:r>
                        <a:rPr sz="2300" dirty="0">
                          <a:latin typeface="Arial Rounded MT Bold"/>
                          <a:cs typeface="Arial Rounded MT Bold"/>
                        </a:rPr>
                        <a:t>I</a:t>
                      </a:r>
                    </a:p>
                  </a:txBody>
                  <a:tcPr marL="0" marR="0" marT="4211" marB="0">
                    <a:lnL w="38100">
                      <a:solidFill>
                        <a:srgbClr val="000000"/>
                      </a:solidFill>
                      <a:prstDash val="solid"/>
                    </a:lnL>
                    <a:lnR w="38100">
                      <a:solidFill>
                        <a:srgbClr val="000000"/>
                      </a:solidFill>
                      <a:prstDash val="solid"/>
                    </a:lnR>
                    <a:lnT w="38100">
                      <a:solidFill>
                        <a:srgbClr val="000000"/>
                      </a:solidFill>
                      <a:prstDash val="solid"/>
                    </a:lnT>
                    <a:solidFill>
                      <a:srgbClr val="A9D08E"/>
                    </a:solidFill>
                  </a:tcPr>
                </a:tc>
                <a:extLst>
                  <a:ext uri="{0D108BD9-81ED-4DB2-BD59-A6C34878D82A}">
                    <a16:rowId xmlns:a16="http://schemas.microsoft.com/office/drawing/2014/main" val="10000"/>
                  </a:ext>
                </a:extLst>
              </a:tr>
              <a:tr h="183771">
                <a:tc rowSpan="2">
                  <a:txBody>
                    <a:bodyPr/>
                    <a:lstStyle/>
                    <a:p>
                      <a:pPr marL="8255" algn="ctr">
                        <a:lnSpc>
                          <a:spcPts val="3275"/>
                        </a:lnSpc>
                      </a:pPr>
                      <a:r>
                        <a:rPr sz="2300" b="1" dirty="0">
                          <a:latin typeface="Arial Rounded MT Bold"/>
                          <a:cs typeface="Arial Rounded MT Bold"/>
                        </a:rPr>
                        <a:t>U</a:t>
                      </a:r>
                      <a:endParaRPr sz="2300" dirty="0">
                        <a:latin typeface="Arial Rounded MT Bold"/>
                        <a:cs typeface="Arial Rounded MT Bold"/>
                      </a:endParaRPr>
                    </a:p>
                  </a:txBody>
                  <a:tcPr marL="0" marR="0" marT="0" marB="0" anchor="ctr">
                    <a:lnL w="38100">
                      <a:solidFill>
                        <a:srgbClr val="000000"/>
                      </a:solidFill>
                      <a:prstDash val="solid"/>
                    </a:lnL>
                    <a:lnR w="38100">
                      <a:solidFill>
                        <a:srgbClr val="000000"/>
                      </a:solidFill>
                      <a:prstDash val="solid"/>
                    </a:lnR>
                    <a:solidFill>
                      <a:srgbClr val="A9D08E"/>
                    </a:solidFill>
                  </a:tcPr>
                </a:tc>
                <a:tc rowSpan="2">
                  <a:txBody>
                    <a:bodyPr/>
                    <a:lstStyle/>
                    <a:p>
                      <a:pPr>
                        <a:lnSpc>
                          <a:spcPct val="100000"/>
                        </a:lnSpc>
                      </a:pPr>
                      <a:endParaRPr sz="1200">
                        <a:latin typeface="Times New Roman"/>
                        <a:cs typeface="Times New Roman"/>
                      </a:endParaRPr>
                    </a:p>
                  </a:txBody>
                  <a:tcPr marL="0" marR="0" marT="0" marB="0">
                    <a:lnL w="38100">
                      <a:solidFill>
                        <a:srgbClr val="000000"/>
                      </a:solidFill>
                      <a:prstDash val="solid"/>
                    </a:lnL>
                    <a:lnR w="38100">
                      <a:solidFill>
                        <a:srgbClr val="000000"/>
                      </a:solidFill>
                      <a:prstDash val="solid"/>
                    </a:lnR>
                    <a:lnT w="38100">
                      <a:solidFill>
                        <a:srgbClr val="000000"/>
                      </a:solidFill>
                      <a:prstDash val="solid"/>
                    </a:lnT>
                  </a:tcPr>
                </a:tc>
                <a:tc vMerge="1">
                  <a:txBody>
                    <a:bodyPr/>
                    <a:lstStyle/>
                    <a:p>
                      <a:endParaRPr/>
                    </a:p>
                  </a:txBody>
                  <a:tcPr marL="0" marR="0" marT="123825" marB="0">
                    <a:lnL w="38100">
                      <a:solidFill>
                        <a:srgbClr val="000000"/>
                      </a:solidFill>
                      <a:prstDash val="solid"/>
                    </a:lnL>
                    <a:lnR w="38100">
                      <a:solidFill>
                        <a:srgbClr val="000000"/>
                      </a:solidFill>
                      <a:prstDash val="solid"/>
                    </a:lnR>
                    <a:lnT w="38100">
                      <a:solidFill>
                        <a:srgbClr val="000000"/>
                      </a:solidFill>
                      <a:prstDash val="solid"/>
                    </a:lnT>
                    <a:lnB w="38100">
                      <a:solidFill>
                        <a:srgbClr val="000000"/>
                      </a:solidFill>
                      <a:prstDash val="solid"/>
                    </a:lnB>
                  </a:tcPr>
                </a:tc>
                <a:tc vMerge="1">
                  <a:txBody>
                    <a:bodyPr/>
                    <a:lstStyle/>
                    <a:p>
                      <a:pPr>
                        <a:lnSpc>
                          <a:spcPct val="100000"/>
                        </a:lnSpc>
                      </a:pPr>
                      <a:endParaRPr sz="1200">
                        <a:latin typeface="Times New Roman"/>
                        <a:cs typeface="Times New Roman"/>
                      </a:endParaRPr>
                    </a:p>
                  </a:txBody>
                  <a:tcPr marL="0" marR="0" marT="0" marB="0">
                    <a:lnL w="38100">
                      <a:solidFill>
                        <a:srgbClr val="000000"/>
                      </a:solidFill>
                      <a:prstDash val="solid"/>
                    </a:lnL>
                    <a:lnR w="38100">
                      <a:solidFill>
                        <a:srgbClr val="000000"/>
                      </a:solidFill>
                      <a:prstDash val="solid"/>
                    </a:lnR>
                    <a:lnT w="38100">
                      <a:solidFill>
                        <a:srgbClr val="000000"/>
                      </a:solidFill>
                      <a:prstDash val="solid"/>
                    </a:lnT>
                  </a:tcPr>
                </a:tc>
                <a:tc vMerge="1">
                  <a:txBody>
                    <a:bodyPr/>
                    <a:lstStyle/>
                    <a:p>
                      <a:pPr marL="8255" algn="ctr">
                        <a:lnSpc>
                          <a:spcPts val="960"/>
                        </a:lnSpc>
                      </a:pPr>
                      <a:endParaRPr sz="1200" dirty="0">
                        <a:latin typeface="Arial"/>
                        <a:cs typeface="Arial"/>
                      </a:endParaRPr>
                    </a:p>
                  </a:txBody>
                  <a:tcPr marL="0" marR="0" marT="0" marB="0" anchor="ctr">
                    <a:lnL w="38100">
                      <a:solidFill>
                        <a:srgbClr val="000000"/>
                      </a:solidFill>
                      <a:prstDash val="solid"/>
                    </a:lnL>
                    <a:lnR w="38100">
                      <a:solidFill>
                        <a:srgbClr val="000000"/>
                      </a:solidFill>
                      <a:prstDash val="solid"/>
                    </a:lnR>
                    <a:solidFill>
                      <a:srgbClr val="A9D08E"/>
                    </a:solidFill>
                  </a:tcPr>
                </a:tc>
                <a:extLst>
                  <a:ext uri="{0D108BD9-81ED-4DB2-BD59-A6C34878D82A}">
                    <a16:rowId xmlns:a16="http://schemas.microsoft.com/office/drawing/2014/main" val="10001"/>
                  </a:ext>
                </a:extLst>
              </a:tr>
              <a:tr h="75914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endParaRPr lang="en-US" dirty="0"/>
                    </a:p>
                  </a:txBody>
                  <a:tcPr marL="0" marR="0" marT="0" marB="0">
                    <a:lnL w="38100">
                      <a:solidFill>
                        <a:srgbClr val="000000"/>
                      </a:solidFill>
                      <a:prstDash val="solid"/>
                    </a:lnL>
                    <a:lnR w="38100">
                      <a:solidFill>
                        <a:srgbClr val="000000"/>
                      </a:solidFill>
                      <a:prstDash val="solid"/>
                    </a:lnR>
                    <a:lnT w="38100">
                      <a:solidFill>
                        <a:srgbClr val="000000"/>
                      </a:solidFill>
                      <a:prstDash val="solid"/>
                    </a:lnT>
                  </a:tcPr>
                </a:tc>
                <a:tc>
                  <a:txBody>
                    <a:bodyPr/>
                    <a:lstStyle/>
                    <a:p>
                      <a:pPr marL="8255" algn="ctr">
                        <a:lnSpc>
                          <a:spcPts val="960"/>
                        </a:lnSpc>
                      </a:pPr>
                      <a:r>
                        <a:rPr sz="1200" spc="-5" dirty="0">
                          <a:latin typeface="Arial"/>
                          <a:cs typeface="Arial"/>
                        </a:rPr>
                        <a:t>Independent</a:t>
                      </a:r>
                      <a:endParaRPr sz="1200" dirty="0">
                        <a:latin typeface="Arial"/>
                        <a:cs typeface="Arial"/>
                      </a:endParaRPr>
                    </a:p>
                  </a:txBody>
                  <a:tcPr marL="0" marR="0" marT="0" marB="0" anchor="ctr">
                    <a:lnL w="38100">
                      <a:solidFill>
                        <a:srgbClr val="000000"/>
                      </a:solidFill>
                      <a:prstDash val="solid"/>
                    </a:lnL>
                    <a:lnR w="38100">
                      <a:solidFill>
                        <a:srgbClr val="000000"/>
                      </a:solidFill>
                      <a:prstDash val="solid"/>
                    </a:lnR>
                    <a:solidFill>
                      <a:srgbClr val="A9D08E"/>
                    </a:solidFill>
                  </a:tcPr>
                </a:tc>
                <a:extLst>
                  <a:ext uri="{0D108BD9-81ED-4DB2-BD59-A6C34878D82A}">
                    <a16:rowId xmlns:a16="http://schemas.microsoft.com/office/drawing/2014/main" val="2182719129"/>
                  </a:ext>
                </a:extLst>
              </a:tr>
              <a:tr h="359974">
                <a:tc rowSpan="5">
                  <a:txBody>
                    <a:bodyPr/>
                    <a:lstStyle/>
                    <a:p>
                      <a:pPr marL="6985" algn="ctr">
                        <a:lnSpc>
                          <a:spcPts val="3275"/>
                        </a:lnSpc>
                      </a:pPr>
                      <a:r>
                        <a:rPr sz="2300" b="1" dirty="0">
                          <a:latin typeface="Arial Rounded MT Bold"/>
                          <a:cs typeface="Arial Rounded MT Bold"/>
                        </a:rPr>
                        <a:t>B</a:t>
                      </a:r>
                      <a:endParaRPr sz="2300" dirty="0">
                        <a:latin typeface="Arial Rounded MT Bold"/>
                        <a:cs typeface="Arial Rounded MT Bold"/>
                      </a:endParaRPr>
                    </a:p>
                  </a:txBody>
                  <a:tcPr marL="0" marR="0" marT="0" marB="0" anchor="ctr">
                    <a:lnL w="38100">
                      <a:solidFill>
                        <a:srgbClr val="000000"/>
                      </a:solidFill>
                      <a:prstDash val="solid"/>
                    </a:lnL>
                    <a:lnR w="38100" cap="flat" cmpd="sng" algn="ctr">
                      <a:solidFill>
                        <a:srgbClr val="000000"/>
                      </a:solidFill>
                      <a:prstDash val="solid"/>
                      <a:round/>
                      <a:headEnd type="none" w="med" len="med"/>
                      <a:tailEnd type="none" w="med" len="med"/>
                    </a:lnR>
                    <a:solidFill>
                      <a:srgbClr val="A9D08E"/>
                    </a:solidFill>
                  </a:tcPr>
                </a:tc>
                <a:tc gridSpan="3">
                  <a:txBody>
                    <a:bodyPr/>
                    <a:lstStyle/>
                    <a:p>
                      <a:pPr>
                        <a:lnSpc>
                          <a:spcPct val="100000"/>
                        </a:lnSpc>
                      </a:pPr>
                      <a:endParaRPr sz="1200">
                        <a:latin typeface="Times New Roman"/>
                        <a:cs typeface="Times New Roman"/>
                      </a:endParaRPr>
                    </a:p>
                  </a:txBody>
                  <a:tcPr marL="0" marR="0" marT="0" marB="0">
                    <a:lnL w="38100">
                      <a:solidFill>
                        <a:srgbClr val="000000"/>
                      </a:solidFill>
                      <a:prstDash val="solid"/>
                    </a:lnL>
                    <a:lnR w="38100">
                      <a:solidFill>
                        <a:srgbClr val="000000"/>
                      </a:solidFill>
                      <a:prstDash val="solid"/>
                    </a:lnR>
                  </a:tcPr>
                </a:tc>
                <a:tc hMerge="1">
                  <a:txBody>
                    <a:bodyPr/>
                    <a:lstStyle/>
                    <a:p>
                      <a:endParaRPr/>
                    </a:p>
                  </a:txBody>
                  <a:tcPr marL="0" marR="0" marT="0" marB="0"/>
                </a:tc>
                <a:tc hMerge="1">
                  <a:txBody>
                    <a:bodyPr/>
                    <a:lstStyle/>
                    <a:p>
                      <a:endParaRPr/>
                    </a:p>
                  </a:txBody>
                  <a:tcPr marL="0" marR="0" marT="0" marB="0"/>
                </a:tc>
                <a:tc rowSpan="2">
                  <a:txBody>
                    <a:bodyPr/>
                    <a:lstStyle/>
                    <a:p>
                      <a:pPr>
                        <a:lnSpc>
                          <a:spcPct val="100000"/>
                        </a:lnSpc>
                      </a:pPr>
                      <a:endParaRPr sz="1200" dirty="0">
                        <a:latin typeface="Times New Roman"/>
                        <a:cs typeface="Times New Roman"/>
                      </a:endParaRPr>
                    </a:p>
                  </a:txBody>
                  <a:tcPr marL="0" marR="0" marT="0" marB="0">
                    <a:lnL w="38100">
                      <a:solidFill>
                        <a:srgbClr val="000000"/>
                      </a:solidFill>
                      <a:prstDash val="solid"/>
                    </a:lnL>
                    <a:lnR w="38100" cap="flat" cmpd="sng" algn="ctr">
                      <a:solidFill>
                        <a:srgbClr val="000000"/>
                      </a:solidFill>
                      <a:prstDash val="solid"/>
                      <a:round/>
                      <a:headEnd type="none" w="med" len="med"/>
                      <a:tailEnd type="none" w="med" len="med"/>
                    </a:lnR>
                    <a:solidFill>
                      <a:srgbClr val="A9D08E"/>
                    </a:solidFill>
                  </a:tcPr>
                </a:tc>
                <a:extLst>
                  <a:ext uri="{0D108BD9-81ED-4DB2-BD59-A6C34878D82A}">
                    <a16:rowId xmlns:a16="http://schemas.microsoft.com/office/drawing/2014/main" val="10002"/>
                  </a:ext>
                </a:extLst>
              </a:tr>
              <a:tr h="245659">
                <a:tc vMerge="1">
                  <a:txBody>
                    <a:bodyPr/>
                    <a:lstStyle/>
                    <a:p>
                      <a:pPr marL="6985" algn="ctr">
                        <a:lnSpc>
                          <a:spcPts val="3275"/>
                        </a:lnSpc>
                      </a:pPr>
                      <a:endParaRPr sz="2300" dirty="0">
                        <a:latin typeface="Arial Rounded MT Bold"/>
                        <a:cs typeface="Arial Rounded MT Bold"/>
                      </a:endParaRPr>
                    </a:p>
                  </a:txBody>
                  <a:tcPr marL="0" marR="0" marT="0" marB="0" anchor="ctr">
                    <a:lnL w="38100">
                      <a:solidFill>
                        <a:srgbClr val="000000"/>
                      </a:solidFill>
                      <a:prstDash val="solid"/>
                    </a:lnL>
                    <a:lnR w="38100" cap="flat" cmpd="sng" algn="ctr">
                      <a:solidFill>
                        <a:srgbClr val="000000"/>
                      </a:solidFill>
                      <a:prstDash val="solid"/>
                      <a:round/>
                      <a:headEnd type="none" w="med" len="med"/>
                      <a:tailEnd type="none" w="med" len="med"/>
                    </a:lnR>
                    <a:solidFill>
                      <a:srgbClr val="A9D08E"/>
                    </a:solidFill>
                  </a:tcPr>
                </a:tc>
                <a:tc rowSpan="2">
                  <a:txBody>
                    <a:bodyPr/>
                    <a:lstStyle/>
                    <a:p>
                      <a:pPr marL="138430">
                        <a:lnSpc>
                          <a:spcPct val="100000"/>
                        </a:lnSpc>
                        <a:spcBef>
                          <a:spcPts val="1110"/>
                        </a:spcBef>
                      </a:pPr>
                      <a:r>
                        <a:rPr sz="1300" spc="-10" dirty="0">
                          <a:latin typeface="Arial Rounded MT Bold"/>
                          <a:cs typeface="Arial Rounded MT Bold"/>
                        </a:rPr>
                        <a:t>Yes</a:t>
                      </a:r>
                      <a:endParaRPr sz="1300">
                        <a:latin typeface="Arial Rounded MT Bold"/>
                        <a:cs typeface="Arial Rounded MT Bold"/>
                      </a:endParaRPr>
                    </a:p>
                  </a:txBody>
                  <a:tcPr marL="0" marR="0" marT="116844" marB="0">
                    <a:lnL w="38100">
                      <a:solidFill>
                        <a:srgbClr val="000000"/>
                      </a:solidFill>
                      <a:prstDash val="solid"/>
                    </a:lnL>
                    <a:lnR w="38100">
                      <a:solidFill>
                        <a:srgbClr val="000000"/>
                      </a:solidFill>
                      <a:prstDash val="solid"/>
                    </a:lnR>
                    <a:lnB w="38100">
                      <a:solidFill>
                        <a:srgbClr val="000000"/>
                      </a:solidFill>
                      <a:prstDash val="solid"/>
                    </a:lnB>
                  </a:tcPr>
                </a:tc>
                <a:tc rowSpan="3">
                  <a:txBody>
                    <a:bodyPr/>
                    <a:lstStyle/>
                    <a:p>
                      <a:pPr marL="217804" marR="206375" indent="635" algn="ctr">
                        <a:lnSpc>
                          <a:spcPct val="107900"/>
                        </a:lnSpc>
                        <a:spcBef>
                          <a:spcPts val="580"/>
                        </a:spcBef>
                      </a:pPr>
                      <a:r>
                        <a:rPr sz="1600" spc="-5" dirty="0">
                          <a:latin typeface="Arial" panose="020B0604020202020204" pitchFamily="34" charset="0"/>
                          <a:cs typeface="Arial" panose="020B0604020202020204" pitchFamily="34" charset="0"/>
                        </a:rPr>
                        <a:t>Will </a:t>
                      </a:r>
                      <a:r>
                        <a:rPr sz="1600" dirty="0">
                          <a:latin typeface="Arial" panose="020B0604020202020204" pitchFamily="34" charset="0"/>
                          <a:cs typeface="Arial" panose="020B0604020202020204" pitchFamily="34" charset="0"/>
                        </a:rPr>
                        <a:t>they be </a:t>
                      </a:r>
                      <a:r>
                        <a:rPr sz="1600" spc="-5" dirty="0">
                          <a:latin typeface="Arial" panose="020B0604020202020204" pitchFamily="34" charset="0"/>
                          <a:cs typeface="Arial" panose="020B0604020202020204" pitchFamily="34" charset="0"/>
                        </a:rPr>
                        <a:t>responsible </a:t>
                      </a:r>
                      <a:r>
                        <a:rPr sz="1600" dirty="0">
                          <a:latin typeface="Arial" panose="020B0604020202020204" pitchFamily="34" charset="0"/>
                          <a:cs typeface="Arial" panose="020B0604020202020204" pitchFamily="34" charset="0"/>
                        </a:rPr>
                        <a:t>for </a:t>
                      </a:r>
                      <a:r>
                        <a:rPr sz="1600" spc="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adherence</a:t>
                      </a:r>
                      <a:r>
                        <a:rPr sz="1600" spc="-20"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to</a:t>
                      </a:r>
                      <a:r>
                        <a:rPr sz="1600" spc="-20"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the</a:t>
                      </a:r>
                      <a:r>
                        <a:rPr sz="1600" spc="-20"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applicable </a:t>
                      </a:r>
                      <a:r>
                        <a:rPr sz="1600" spc="-30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federal</a:t>
                      </a:r>
                      <a:r>
                        <a:rPr sz="1600" spc="-10"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compliance?</a:t>
                      </a:r>
                    </a:p>
                  </a:txBody>
                  <a:tcPr marL="0" marR="0" marT="61054" marB="0">
                    <a:lnL w="38100">
                      <a:solidFill>
                        <a:srgbClr val="000000"/>
                      </a:solidFill>
                      <a:prstDash val="solid"/>
                    </a:lnL>
                    <a:lnR w="38100">
                      <a:solidFill>
                        <a:srgbClr val="000000"/>
                      </a:solidFill>
                      <a:prstDash val="solid"/>
                    </a:lnR>
                    <a:lnT w="38100">
                      <a:solidFill>
                        <a:srgbClr val="000000"/>
                      </a:solidFill>
                      <a:prstDash val="solid"/>
                    </a:lnT>
                    <a:lnB w="38100">
                      <a:solidFill>
                        <a:srgbClr val="000000"/>
                      </a:solidFill>
                      <a:prstDash val="solid"/>
                    </a:lnB>
                  </a:tcPr>
                </a:tc>
                <a:tc>
                  <a:txBody>
                    <a:bodyPr/>
                    <a:lstStyle/>
                    <a:p>
                      <a:pPr marL="177165">
                        <a:lnSpc>
                          <a:spcPct val="100000"/>
                        </a:lnSpc>
                        <a:spcBef>
                          <a:spcPts val="1110"/>
                        </a:spcBef>
                      </a:pPr>
                      <a:r>
                        <a:rPr sz="1300" spc="-5" dirty="0">
                          <a:latin typeface="Arial Rounded MT Bold"/>
                          <a:cs typeface="Arial Rounded MT Bold"/>
                        </a:rPr>
                        <a:t>No</a:t>
                      </a:r>
                      <a:endParaRPr sz="1300">
                        <a:latin typeface="Arial Rounded MT Bold"/>
                        <a:cs typeface="Arial Rounded MT Bold"/>
                      </a:endParaRPr>
                    </a:p>
                  </a:txBody>
                  <a:tcPr marL="0" marR="0" marT="116844" marB="0">
                    <a:lnL w="38100">
                      <a:solidFill>
                        <a:srgbClr val="000000"/>
                      </a:solidFill>
                      <a:prstDash val="solid"/>
                    </a:lnL>
                    <a:lnR w="38100">
                      <a:solidFill>
                        <a:srgbClr val="000000"/>
                      </a:solidFill>
                      <a:prstDash val="solid"/>
                    </a:lnR>
                    <a:lnB w="38100">
                      <a:solidFill>
                        <a:srgbClr val="000000"/>
                      </a:solidFill>
                      <a:prstDash val="solid"/>
                    </a:lnB>
                  </a:tcPr>
                </a:tc>
                <a:tc vMerge="1">
                  <a:txBody>
                    <a:bodyPr/>
                    <a:lstStyle/>
                    <a:p>
                      <a:pPr>
                        <a:lnSpc>
                          <a:spcPct val="100000"/>
                        </a:lnSpc>
                      </a:pPr>
                      <a:endParaRPr sz="1200" dirty="0">
                        <a:latin typeface="Times New Roman"/>
                        <a:cs typeface="Times New Roman"/>
                      </a:endParaRPr>
                    </a:p>
                  </a:txBody>
                  <a:tcPr marL="0" marR="0" marT="0" marB="0">
                    <a:lnL w="38100">
                      <a:solidFill>
                        <a:srgbClr val="000000"/>
                      </a:solidFill>
                      <a:prstDash val="solid"/>
                    </a:lnL>
                    <a:lnR w="38100">
                      <a:solidFill>
                        <a:srgbClr val="000000"/>
                      </a:solidFill>
                      <a:prstDash val="solid"/>
                    </a:lnR>
                    <a:solidFill>
                      <a:srgbClr val="A9D08E"/>
                    </a:solidFill>
                  </a:tcPr>
                </a:tc>
                <a:extLst>
                  <a:ext uri="{0D108BD9-81ED-4DB2-BD59-A6C34878D82A}">
                    <a16:rowId xmlns:a16="http://schemas.microsoft.com/office/drawing/2014/main" val="10003"/>
                  </a:ext>
                </a:extLst>
              </a:tr>
              <a:tr h="134600">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endParaRPr lang="en-US" dirty="0"/>
                    </a:p>
                  </a:txBody>
                  <a:tcPr marL="0" marR="0" marT="0" marB="0">
                    <a:lnL w="38100">
                      <a:solidFill>
                        <a:srgbClr val="000000"/>
                      </a:solidFill>
                      <a:prstDash val="solid"/>
                    </a:lnL>
                    <a:lnR w="38100">
                      <a:solidFill>
                        <a:srgbClr val="000000"/>
                      </a:solidFill>
                      <a:prstDash val="solid"/>
                    </a:lnR>
                    <a:lnT w="38100">
                      <a:solidFill>
                        <a:srgbClr val="000000"/>
                      </a:solidFill>
                      <a:prstDash val="solid"/>
                    </a:lnT>
                  </a:tcPr>
                </a:tc>
                <a:tc rowSpan="2">
                  <a:txBody>
                    <a:bodyPr/>
                    <a:lstStyle/>
                    <a:p>
                      <a:pPr marL="11430" algn="ctr">
                        <a:lnSpc>
                          <a:spcPts val="3275"/>
                        </a:lnSpc>
                      </a:pPr>
                      <a:r>
                        <a:rPr sz="2300" dirty="0">
                          <a:latin typeface="Arial Rounded MT Bold"/>
                          <a:cs typeface="Arial Rounded MT Bold"/>
                        </a:rPr>
                        <a:t>C</a:t>
                      </a:r>
                      <a:endParaRPr sz="2300">
                        <a:latin typeface="Arial Rounded MT Bold"/>
                        <a:cs typeface="Arial Rounded MT Bold"/>
                      </a:endParaRPr>
                    </a:p>
                  </a:txBody>
                  <a:tcPr marL="0" marR="0" marT="0" marB="0">
                    <a:lnL w="38100">
                      <a:solidFill>
                        <a:srgbClr val="000000"/>
                      </a:solidFill>
                      <a:prstDash val="solid"/>
                    </a:lnL>
                    <a:lnR w="38100">
                      <a:solidFill>
                        <a:srgbClr val="000000"/>
                      </a:solidFill>
                      <a:prstDash val="solid"/>
                    </a:lnR>
                    <a:solidFill>
                      <a:srgbClr val="A9D08E"/>
                    </a:solidFill>
                  </a:tcPr>
                </a:tc>
                <a:extLst>
                  <a:ext uri="{0D108BD9-81ED-4DB2-BD59-A6C34878D82A}">
                    <a16:rowId xmlns:a16="http://schemas.microsoft.com/office/drawing/2014/main" val="605284946"/>
                  </a:ext>
                </a:extLst>
              </a:tr>
              <a:tr h="455755">
                <a:tc vMerge="1">
                  <a:txBody>
                    <a:bodyPr/>
                    <a:lstStyle/>
                    <a:p>
                      <a:pPr>
                        <a:lnSpc>
                          <a:spcPct val="100000"/>
                        </a:lnSpc>
                      </a:pPr>
                      <a:endParaRPr sz="1200" dirty="0">
                        <a:latin typeface="Times New Roman"/>
                        <a:cs typeface="Times New Roman"/>
                      </a:endParaRPr>
                    </a:p>
                  </a:txBody>
                  <a:tcPr marL="0" marR="0" marT="0" marB="0">
                    <a:lnL w="38100">
                      <a:solidFill>
                        <a:srgbClr val="000000"/>
                      </a:solidFill>
                      <a:prstDash val="solid"/>
                    </a:lnL>
                    <a:lnR w="38100">
                      <a:solidFill>
                        <a:srgbClr val="000000"/>
                      </a:solidFill>
                      <a:prstDash val="solid"/>
                    </a:lnR>
                    <a:solidFill>
                      <a:srgbClr val="A9D08E"/>
                    </a:solidFill>
                  </a:tcPr>
                </a:tc>
                <a:tc>
                  <a:txBody>
                    <a:bodyPr/>
                    <a:lstStyle/>
                    <a:p>
                      <a:pPr>
                        <a:lnSpc>
                          <a:spcPct val="100000"/>
                        </a:lnSpc>
                      </a:pPr>
                      <a:endParaRPr sz="1200" dirty="0">
                        <a:latin typeface="Times New Roman"/>
                        <a:cs typeface="Times New Roman"/>
                      </a:endParaRPr>
                    </a:p>
                  </a:txBody>
                  <a:tcPr marL="0" marR="0" marT="0" marB="0">
                    <a:lnL w="38100">
                      <a:solidFill>
                        <a:srgbClr val="000000"/>
                      </a:solidFill>
                      <a:prstDash val="solid"/>
                    </a:lnL>
                    <a:lnR w="38100">
                      <a:solidFill>
                        <a:srgbClr val="000000"/>
                      </a:solidFill>
                      <a:prstDash val="solid"/>
                    </a:lnR>
                    <a:lnT w="38100">
                      <a:solidFill>
                        <a:srgbClr val="000000"/>
                      </a:solidFill>
                      <a:prstDash val="solid"/>
                    </a:lnT>
                  </a:tcPr>
                </a:tc>
                <a:tc vMerge="1">
                  <a:txBody>
                    <a:bodyPr/>
                    <a:lstStyle/>
                    <a:p>
                      <a:endParaRPr/>
                    </a:p>
                  </a:txBody>
                  <a:tcPr marL="0" marR="0" marT="73660" marB="0">
                    <a:lnL w="38100">
                      <a:solidFill>
                        <a:srgbClr val="000000"/>
                      </a:solidFill>
                      <a:prstDash val="solid"/>
                    </a:lnL>
                    <a:lnR w="38100">
                      <a:solidFill>
                        <a:srgbClr val="000000"/>
                      </a:solidFill>
                      <a:prstDash val="solid"/>
                    </a:lnR>
                    <a:lnT w="38100">
                      <a:solidFill>
                        <a:srgbClr val="000000"/>
                      </a:solidFill>
                      <a:prstDash val="solid"/>
                    </a:lnT>
                    <a:lnB w="38100">
                      <a:solidFill>
                        <a:srgbClr val="000000"/>
                      </a:solidFill>
                      <a:prstDash val="solid"/>
                    </a:lnB>
                  </a:tcPr>
                </a:tc>
                <a:tc vMerge="1">
                  <a:txBody>
                    <a:bodyPr/>
                    <a:lstStyle/>
                    <a:p>
                      <a:pPr>
                        <a:lnSpc>
                          <a:spcPct val="100000"/>
                        </a:lnSpc>
                      </a:pPr>
                      <a:endParaRPr sz="1200">
                        <a:latin typeface="Times New Roman"/>
                        <a:cs typeface="Times New Roman"/>
                      </a:endParaRPr>
                    </a:p>
                  </a:txBody>
                  <a:tcPr marL="0" marR="0" marT="0" marB="0">
                    <a:lnL w="38100">
                      <a:solidFill>
                        <a:srgbClr val="000000"/>
                      </a:solidFill>
                      <a:prstDash val="solid"/>
                    </a:lnL>
                    <a:lnR w="38100">
                      <a:solidFill>
                        <a:srgbClr val="000000"/>
                      </a:solidFill>
                      <a:prstDash val="solid"/>
                    </a:lnR>
                    <a:lnT w="38100">
                      <a:solidFill>
                        <a:srgbClr val="000000"/>
                      </a:solidFill>
                      <a:prstDash val="solid"/>
                    </a:lnT>
                  </a:tcPr>
                </a:tc>
                <a:tc vMerge="1">
                  <a:txBody>
                    <a:bodyPr/>
                    <a:lstStyle/>
                    <a:p>
                      <a:pPr marL="11430" algn="ctr">
                        <a:lnSpc>
                          <a:spcPts val="3275"/>
                        </a:lnSpc>
                      </a:pPr>
                      <a:endParaRPr sz="2300">
                        <a:latin typeface="Arial Rounded MT Bold"/>
                        <a:cs typeface="Arial Rounded MT Bold"/>
                      </a:endParaRPr>
                    </a:p>
                  </a:txBody>
                  <a:tcPr marL="0" marR="0" marT="0" marB="0">
                    <a:lnL w="38100">
                      <a:solidFill>
                        <a:srgbClr val="000000"/>
                      </a:solidFill>
                      <a:prstDash val="solid"/>
                    </a:lnL>
                    <a:lnR w="38100">
                      <a:solidFill>
                        <a:srgbClr val="000000"/>
                      </a:solidFill>
                      <a:prstDash val="solid"/>
                    </a:lnR>
                    <a:solidFill>
                      <a:srgbClr val="A9D08E"/>
                    </a:solidFill>
                  </a:tcPr>
                </a:tc>
                <a:extLst>
                  <a:ext uri="{0D108BD9-81ED-4DB2-BD59-A6C34878D82A}">
                    <a16:rowId xmlns:a16="http://schemas.microsoft.com/office/drawing/2014/main" val="10004"/>
                  </a:ext>
                </a:extLst>
              </a:tr>
              <a:tr h="336297">
                <a:tc vMerge="1">
                  <a:txBody>
                    <a:bodyPr/>
                    <a:lstStyle/>
                    <a:p>
                      <a:endParaRPr lang="en-US" dirty="0"/>
                    </a:p>
                  </a:txBody>
                  <a:tcPr marL="0" marR="0" marT="0" marB="0">
                    <a:lnL w="38100">
                      <a:solidFill>
                        <a:srgbClr val="000000"/>
                      </a:solidFill>
                      <a:prstDash val="solid"/>
                    </a:lnL>
                    <a:lnR w="38100">
                      <a:solidFill>
                        <a:srgbClr val="000000"/>
                      </a:solidFill>
                      <a:prstDash val="solid"/>
                    </a:lnR>
                    <a:solidFill>
                      <a:srgbClr val="A9D08E"/>
                    </a:solidFill>
                  </a:tcPr>
                </a:tc>
                <a:tc gridSpan="3">
                  <a:txBody>
                    <a:bodyPr/>
                    <a:lstStyle/>
                    <a:p>
                      <a:pPr>
                        <a:lnSpc>
                          <a:spcPct val="100000"/>
                        </a:lnSpc>
                      </a:pPr>
                      <a:endParaRPr sz="1200">
                        <a:latin typeface="Times New Roman"/>
                        <a:cs typeface="Times New Roman"/>
                      </a:endParaRPr>
                    </a:p>
                  </a:txBody>
                  <a:tcPr marL="0" marR="0" marT="0" marB="0">
                    <a:lnL w="38100">
                      <a:solidFill>
                        <a:srgbClr val="000000"/>
                      </a:solidFill>
                      <a:prstDash val="solid"/>
                    </a:lnL>
                    <a:lnR w="38100">
                      <a:solidFill>
                        <a:srgbClr val="000000"/>
                      </a:solidFill>
                      <a:prstDash val="solid"/>
                    </a:lnR>
                  </a:tcPr>
                </a:tc>
                <a:tc hMerge="1">
                  <a:txBody>
                    <a:bodyPr/>
                    <a:lstStyle/>
                    <a:p>
                      <a:endParaRPr/>
                    </a:p>
                  </a:txBody>
                  <a:tcPr marL="0" marR="0" marT="0" marB="0"/>
                </a:tc>
                <a:tc hMerge="1">
                  <a:txBody>
                    <a:bodyPr/>
                    <a:lstStyle/>
                    <a:p>
                      <a:endParaRPr/>
                    </a:p>
                  </a:txBody>
                  <a:tcPr marL="0" marR="0" marT="0" marB="0"/>
                </a:tc>
                <a:tc>
                  <a:txBody>
                    <a:bodyPr/>
                    <a:lstStyle/>
                    <a:p>
                      <a:pPr marL="9525" algn="ctr">
                        <a:lnSpc>
                          <a:spcPts val="960"/>
                        </a:lnSpc>
                      </a:pPr>
                      <a:r>
                        <a:rPr sz="1400" dirty="0">
                          <a:latin typeface="Arial"/>
                          <a:cs typeface="Arial"/>
                        </a:rPr>
                        <a:t>Contractor</a:t>
                      </a:r>
                    </a:p>
                  </a:txBody>
                  <a:tcPr marL="0" marR="0" marT="0" marB="0" anchor="ctr">
                    <a:lnL w="38100">
                      <a:solidFill>
                        <a:srgbClr val="000000"/>
                      </a:solidFill>
                      <a:prstDash val="solid"/>
                    </a:lnL>
                    <a:lnR w="38100">
                      <a:solidFill>
                        <a:srgbClr val="000000"/>
                      </a:solidFill>
                      <a:prstDash val="solid"/>
                    </a:lnR>
                    <a:solidFill>
                      <a:srgbClr val="A9D08E"/>
                    </a:solidFill>
                  </a:tcPr>
                </a:tc>
                <a:extLst>
                  <a:ext uri="{0D108BD9-81ED-4DB2-BD59-A6C34878D82A}">
                    <a16:rowId xmlns:a16="http://schemas.microsoft.com/office/drawing/2014/main" val="10005"/>
                  </a:ext>
                </a:extLst>
              </a:tr>
              <a:tr h="370683">
                <a:tc rowSpan="2">
                  <a:txBody>
                    <a:bodyPr/>
                    <a:lstStyle/>
                    <a:p>
                      <a:pPr marL="6985" algn="ctr">
                        <a:lnSpc>
                          <a:spcPts val="3310"/>
                        </a:lnSpc>
                      </a:pPr>
                      <a:r>
                        <a:rPr sz="2300" b="1" dirty="0">
                          <a:latin typeface="Arial Rounded MT Bold"/>
                          <a:cs typeface="Arial Rounded MT Bold"/>
                        </a:rPr>
                        <a:t>A</a:t>
                      </a:r>
                      <a:endParaRPr sz="2300" dirty="0">
                        <a:latin typeface="Arial Rounded MT Bold"/>
                        <a:cs typeface="Arial Rounded MT Bold"/>
                      </a:endParaRPr>
                    </a:p>
                  </a:txBody>
                  <a:tcPr marL="0" marR="0" marT="0" marB="0">
                    <a:lnL w="38100">
                      <a:solidFill>
                        <a:srgbClr val="000000"/>
                      </a:solidFill>
                      <a:prstDash val="solid"/>
                    </a:lnL>
                    <a:lnR w="38100">
                      <a:solidFill>
                        <a:srgbClr val="000000"/>
                      </a:solidFill>
                      <a:prstDash val="solid"/>
                    </a:lnR>
                    <a:solidFill>
                      <a:srgbClr val="A9D08E"/>
                    </a:solidFill>
                  </a:tcPr>
                </a:tc>
                <a:tc rowSpan="2">
                  <a:txBody>
                    <a:bodyPr/>
                    <a:lstStyle/>
                    <a:p>
                      <a:pPr marL="138430">
                        <a:lnSpc>
                          <a:spcPct val="100000"/>
                        </a:lnSpc>
                        <a:spcBef>
                          <a:spcPts val="1060"/>
                        </a:spcBef>
                      </a:pPr>
                      <a:r>
                        <a:rPr sz="1300" spc="-10" dirty="0">
                          <a:latin typeface="Arial Rounded MT Bold"/>
                          <a:cs typeface="Arial Rounded MT Bold"/>
                        </a:rPr>
                        <a:t>Yes</a:t>
                      </a:r>
                      <a:endParaRPr sz="1300">
                        <a:latin typeface="Arial Rounded MT Bold"/>
                        <a:cs typeface="Arial Rounded MT Bold"/>
                      </a:endParaRPr>
                    </a:p>
                  </a:txBody>
                  <a:tcPr marL="0" marR="0" marT="111581" marB="0">
                    <a:lnL w="38100" cap="flat" cmpd="sng" algn="ctr">
                      <a:solidFill>
                        <a:srgbClr val="000000"/>
                      </a:solidFill>
                      <a:prstDash val="solid"/>
                      <a:round/>
                      <a:headEnd type="none" w="med" len="med"/>
                      <a:tailEnd type="none" w="med" len="med"/>
                    </a:lnL>
                    <a:lnR w="38100">
                      <a:solidFill>
                        <a:srgbClr val="000000"/>
                      </a:solidFill>
                      <a:prstDash val="solid"/>
                    </a:lnR>
                    <a:lnB w="38100">
                      <a:solidFill>
                        <a:srgbClr val="000000"/>
                      </a:solidFill>
                      <a:prstDash val="solid"/>
                    </a:lnB>
                  </a:tcPr>
                </a:tc>
                <a:tc rowSpan="3">
                  <a:txBody>
                    <a:bodyPr/>
                    <a:lstStyle/>
                    <a:p>
                      <a:pPr marL="198120" marR="186690" algn="ctr">
                        <a:lnSpc>
                          <a:spcPct val="107900"/>
                        </a:lnSpc>
                        <a:spcBef>
                          <a:spcPts val="555"/>
                        </a:spcBef>
                      </a:pPr>
                      <a:r>
                        <a:rPr sz="1600" dirty="0">
                          <a:latin typeface="Arial" panose="020B0604020202020204" pitchFamily="34" charset="0"/>
                          <a:cs typeface="Arial" panose="020B0604020202020204" pitchFamily="34" charset="0"/>
                        </a:rPr>
                        <a:t>Do they </a:t>
                      </a:r>
                      <a:r>
                        <a:rPr sz="1600" spc="-5" dirty="0">
                          <a:latin typeface="Arial" panose="020B0604020202020204" pitchFamily="34" charset="0"/>
                          <a:cs typeface="Arial" panose="020B0604020202020204" pitchFamily="34" charset="0"/>
                        </a:rPr>
                        <a:t>provide </a:t>
                      </a:r>
                      <a:r>
                        <a:rPr sz="1600" dirty="0">
                          <a:latin typeface="Arial" panose="020B0604020202020204" pitchFamily="34" charset="0"/>
                          <a:cs typeface="Arial" panose="020B0604020202020204" pitchFamily="34" charset="0"/>
                        </a:rPr>
                        <a:t>the same </a:t>
                      </a:r>
                      <a:r>
                        <a:rPr sz="1600" spc="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services</a:t>
                      </a:r>
                      <a:r>
                        <a:rPr sz="1600" spc="-20"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and</a:t>
                      </a:r>
                      <a:r>
                        <a:rPr sz="1600" spc="-20"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goods</a:t>
                      </a:r>
                      <a:r>
                        <a:rPr sz="1600" spc="-20"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to</a:t>
                      </a:r>
                      <a:r>
                        <a:rPr sz="1600" spc="-20"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others </a:t>
                      </a:r>
                      <a:r>
                        <a:rPr sz="1600" spc="-30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within</a:t>
                      </a:r>
                      <a:r>
                        <a:rPr sz="1600" spc="-10"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normal</a:t>
                      </a:r>
                      <a:r>
                        <a:rPr sz="1600" spc="-15" dirty="0">
                          <a:latin typeface="Arial" panose="020B0604020202020204" pitchFamily="34" charset="0"/>
                          <a:cs typeface="Arial" panose="020B0604020202020204" pitchFamily="34" charset="0"/>
                        </a:rPr>
                        <a:t> </a:t>
                      </a:r>
                      <a:r>
                        <a:rPr sz="1600" spc="-5" dirty="0">
                          <a:latin typeface="Arial" panose="020B0604020202020204" pitchFamily="34" charset="0"/>
                          <a:cs typeface="Arial" panose="020B0604020202020204" pitchFamily="34" charset="0"/>
                        </a:rPr>
                        <a:t>operations?</a:t>
                      </a:r>
                      <a:endParaRPr sz="1600" dirty="0">
                        <a:latin typeface="Arial" panose="020B0604020202020204" pitchFamily="34" charset="0"/>
                        <a:cs typeface="Arial" panose="020B0604020202020204" pitchFamily="34" charset="0"/>
                      </a:endParaRPr>
                    </a:p>
                  </a:txBody>
                  <a:tcPr marL="0" marR="0" marT="58422" marB="0">
                    <a:lnL w="38100">
                      <a:solidFill>
                        <a:srgbClr val="000000"/>
                      </a:solidFill>
                      <a:prstDash val="solid"/>
                    </a:lnL>
                    <a:lnR w="38100">
                      <a:solidFill>
                        <a:srgbClr val="000000"/>
                      </a:solidFill>
                      <a:prstDash val="solid"/>
                    </a:lnR>
                    <a:lnT w="38100">
                      <a:solidFill>
                        <a:srgbClr val="000000"/>
                      </a:solidFill>
                      <a:prstDash val="solid"/>
                    </a:lnT>
                    <a:lnB w="38100">
                      <a:solidFill>
                        <a:srgbClr val="000000"/>
                      </a:solidFill>
                      <a:prstDash val="solid"/>
                    </a:lnB>
                  </a:tcPr>
                </a:tc>
                <a:tc>
                  <a:txBody>
                    <a:bodyPr/>
                    <a:lstStyle/>
                    <a:p>
                      <a:pPr marL="177165">
                        <a:lnSpc>
                          <a:spcPct val="100000"/>
                        </a:lnSpc>
                        <a:spcBef>
                          <a:spcPts val="1060"/>
                        </a:spcBef>
                      </a:pPr>
                      <a:r>
                        <a:rPr sz="1300" spc="-5" dirty="0">
                          <a:latin typeface="Arial Rounded MT Bold"/>
                          <a:cs typeface="Arial Rounded MT Bold"/>
                        </a:rPr>
                        <a:t>No</a:t>
                      </a:r>
                      <a:endParaRPr sz="1300">
                        <a:latin typeface="Arial Rounded MT Bold"/>
                        <a:cs typeface="Arial Rounded MT Bold"/>
                      </a:endParaRPr>
                    </a:p>
                  </a:txBody>
                  <a:tcPr marL="0" marR="0" marT="111581" marB="0">
                    <a:lnL w="38100">
                      <a:solidFill>
                        <a:srgbClr val="000000"/>
                      </a:solidFill>
                      <a:prstDash val="solid"/>
                    </a:lnL>
                    <a:lnR w="38100">
                      <a:solidFill>
                        <a:srgbClr val="000000"/>
                      </a:solidFill>
                      <a:prstDash val="solid"/>
                    </a:lnR>
                    <a:lnB w="381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38100">
                      <a:solidFill>
                        <a:srgbClr val="000000"/>
                      </a:solidFill>
                      <a:prstDash val="solid"/>
                    </a:lnL>
                    <a:lnR w="38100">
                      <a:solidFill>
                        <a:srgbClr val="000000"/>
                      </a:solidFill>
                      <a:prstDash val="solid"/>
                    </a:lnR>
                    <a:solidFill>
                      <a:srgbClr val="A9D08E"/>
                    </a:solidFill>
                  </a:tcPr>
                </a:tc>
                <a:extLst>
                  <a:ext uri="{0D108BD9-81ED-4DB2-BD59-A6C34878D82A}">
                    <a16:rowId xmlns:a16="http://schemas.microsoft.com/office/drawing/2014/main" val="10006"/>
                  </a:ext>
                </a:extLst>
              </a:tr>
              <a:tr h="263288">
                <a:tc vMerge="1">
                  <a:txBody>
                    <a:bodyPr/>
                    <a:lstStyle/>
                    <a:p>
                      <a:pPr marL="10160" algn="ctr">
                        <a:lnSpc>
                          <a:spcPts val="3220"/>
                        </a:lnSpc>
                      </a:pPr>
                      <a:endParaRPr sz="2300" dirty="0">
                        <a:latin typeface="Arial Rounded MT Bold"/>
                        <a:cs typeface="Arial Rounded MT Bold"/>
                      </a:endParaRPr>
                    </a:p>
                  </a:txBody>
                  <a:tcPr marL="0" marR="0" marT="0" marB="0" anchor="ctr">
                    <a:lnL w="38100">
                      <a:solidFill>
                        <a:srgbClr val="000000"/>
                      </a:solidFill>
                      <a:prstDash val="solid"/>
                    </a:lnL>
                    <a:lnR w="38100">
                      <a:solidFill>
                        <a:srgbClr val="000000"/>
                      </a:solidFill>
                      <a:prstDash val="solid"/>
                    </a:lnR>
                    <a:solidFill>
                      <a:srgbClr val="A9D08E"/>
                    </a:solidFill>
                  </a:tcPr>
                </a:tc>
                <a:tc vMerge="1">
                  <a:txBody>
                    <a:bodyPr/>
                    <a:lstStyle/>
                    <a:p>
                      <a:pPr>
                        <a:lnSpc>
                          <a:spcPct val="100000"/>
                        </a:lnSpc>
                      </a:pPr>
                      <a:endParaRPr sz="1200">
                        <a:latin typeface="Times New Roman"/>
                        <a:cs typeface="Times New Roman"/>
                      </a:endParaRPr>
                    </a:p>
                  </a:txBody>
                  <a:tcPr marL="0" marR="0" marT="0" marB="0">
                    <a:lnL w="38100" cap="flat" cmpd="sng" algn="ctr">
                      <a:solidFill>
                        <a:srgbClr val="000000"/>
                      </a:solidFill>
                      <a:prstDash val="solid"/>
                      <a:round/>
                      <a:headEnd type="none" w="med" len="med"/>
                      <a:tailEnd type="none" w="med" len="med"/>
                    </a:lnL>
                    <a:lnR w="38100">
                      <a:solidFill>
                        <a:srgbClr val="000000"/>
                      </a:solidFill>
                      <a:prstDash val="solid"/>
                    </a:lnR>
                    <a:lnT w="38100">
                      <a:solidFill>
                        <a:srgbClr val="000000"/>
                      </a:solidFill>
                      <a:prstDash val="solid"/>
                    </a:lnT>
                  </a:tcPr>
                </a:tc>
                <a:tc vMerge="1">
                  <a:txBody>
                    <a:bodyPr/>
                    <a:lstStyle/>
                    <a:p>
                      <a:endParaRPr/>
                    </a:p>
                  </a:txBody>
                  <a:tcPr marL="0" marR="0" marT="70485" marB="0">
                    <a:lnL w="38100">
                      <a:solidFill>
                        <a:srgbClr val="000000"/>
                      </a:solidFill>
                      <a:prstDash val="solid"/>
                    </a:lnL>
                    <a:lnR w="38100">
                      <a:solidFill>
                        <a:srgbClr val="000000"/>
                      </a:solidFill>
                      <a:prstDash val="solid"/>
                    </a:lnR>
                    <a:lnT w="38100">
                      <a:solidFill>
                        <a:srgbClr val="000000"/>
                      </a:solidFill>
                      <a:prstDash val="solid"/>
                    </a:lnT>
                    <a:lnB w="38100">
                      <a:solidFill>
                        <a:srgbClr val="000000"/>
                      </a:solidFill>
                      <a:prstDash val="solid"/>
                    </a:lnB>
                  </a:tcPr>
                </a:tc>
                <a:tc rowSpan="2">
                  <a:txBody>
                    <a:bodyPr/>
                    <a:lstStyle/>
                    <a:p>
                      <a:pPr>
                        <a:lnSpc>
                          <a:spcPct val="100000"/>
                        </a:lnSpc>
                      </a:pPr>
                      <a:endParaRPr sz="1200">
                        <a:latin typeface="Times New Roman"/>
                        <a:cs typeface="Times New Roman"/>
                      </a:endParaRPr>
                    </a:p>
                  </a:txBody>
                  <a:tcPr marL="0" marR="0" marT="0" marB="0">
                    <a:lnL w="38100">
                      <a:solidFill>
                        <a:srgbClr val="000000"/>
                      </a:solidFill>
                      <a:prstDash val="solid"/>
                    </a:lnL>
                    <a:lnR w="38100">
                      <a:solidFill>
                        <a:srgbClr val="000000"/>
                      </a:solidFill>
                      <a:prstDash val="solid"/>
                    </a:lnR>
                    <a:lnT w="38100">
                      <a:solidFill>
                        <a:srgbClr val="000000"/>
                      </a:solidFill>
                      <a:prstDash val="solid"/>
                    </a:lnT>
                  </a:tcPr>
                </a:tc>
                <a:tc rowSpan="2">
                  <a:txBody>
                    <a:bodyPr/>
                    <a:lstStyle/>
                    <a:p>
                      <a:pPr marL="11430" algn="ctr">
                        <a:lnSpc>
                          <a:spcPts val="3275"/>
                        </a:lnSpc>
                      </a:pPr>
                      <a:r>
                        <a:rPr sz="2300" dirty="0">
                          <a:latin typeface="Arial Rounded MT Bold"/>
                          <a:cs typeface="Arial Rounded MT Bold"/>
                        </a:rPr>
                        <a:t>S</a:t>
                      </a:r>
                    </a:p>
                  </a:txBody>
                  <a:tcPr marL="0" marR="0" marT="0" marB="0" anchor="ctr">
                    <a:lnL w="38100">
                      <a:solidFill>
                        <a:srgbClr val="000000"/>
                      </a:solidFill>
                      <a:prstDash val="solid"/>
                    </a:lnL>
                    <a:lnR w="38100">
                      <a:solidFill>
                        <a:srgbClr val="000000"/>
                      </a:solidFill>
                      <a:prstDash val="solid"/>
                    </a:lnR>
                    <a:solidFill>
                      <a:srgbClr val="A9D08E"/>
                    </a:solidFill>
                  </a:tcPr>
                </a:tc>
                <a:extLst>
                  <a:ext uri="{0D108BD9-81ED-4DB2-BD59-A6C34878D82A}">
                    <a16:rowId xmlns:a16="http://schemas.microsoft.com/office/drawing/2014/main" val="10007"/>
                  </a:ext>
                </a:extLst>
              </a:tr>
              <a:tr h="464161">
                <a:tc>
                  <a:txBody>
                    <a:bodyPr/>
                    <a:lstStyle/>
                    <a:p>
                      <a:pPr marL="10160" algn="ctr">
                        <a:lnSpc>
                          <a:spcPts val="3220"/>
                        </a:lnSpc>
                      </a:pPr>
                      <a:r>
                        <a:rPr sz="2300" b="1" dirty="0">
                          <a:latin typeface="Arial Rounded MT Bold"/>
                          <a:cs typeface="Arial Rounded MT Bold"/>
                        </a:rPr>
                        <a:t>W</a:t>
                      </a:r>
                      <a:endParaRPr sz="2300" dirty="0">
                        <a:latin typeface="Arial Rounded MT Bold"/>
                        <a:cs typeface="Arial Rounded MT Bold"/>
                      </a:endParaRPr>
                    </a:p>
                  </a:txBody>
                  <a:tcPr marL="0" marR="0" marT="0" marB="0" anchor="ctr">
                    <a:lnL w="38100">
                      <a:solidFill>
                        <a:srgbClr val="000000"/>
                      </a:solidFill>
                      <a:prstDash val="solid"/>
                    </a:lnL>
                    <a:lnR w="38100">
                      <a:solidFill>
                        <a:srgbClr val="000000"/>
                      </a:solidFill>
                      <a:prstDash val="solid"/>
                    </a:lnR>
                    <a:solidFill>
                      <a:srgbClr val="A9D08E"/>
                    </a:solidFill>
                  </a:tcPr>
                </a:tc>
                <a:tc>
                  <a:txBody>
                    <a:bodyPr/>
                    <a:lstStyle/>
                    <a:p>
                      <a:endParaRPr lang="en-US"/>
                    </a:p>
                  </a:txBody>
                  <a:tcPr marL="0" marR="0" marT="0" marB="0">
                    <a:lnL w="38100" cap="flat" cmpd="sng" algn="ctr">
                      <a:solidFill>
                        <a:srgbClr val="000000"/>
                      </a:solidFill>
                      <a:prstDash val="solid"/>
                      <a:round/>
                      <a:headEnd type="none" w="med" len="med"/>
                      <a:tailEnd type="none" w="med" len="med"/>
                    </a:lnL>
                    <a:lnR w="38100">
                      <a:solidFill>
                        <a:srgbClr val="000000"/>
                      </a:solidFill>
                      <a:prstDash val="solid"/>
                    </a:lnR>
                    <a:lnT w="38100">
                      <a:solidFill>
                        <a:srgbClr val="000000"/>
                      </a:solidFill>
                      <a:prstDash val="solid"/>
                    </a:lnT>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761005367"/>
                  </a:ext>
                </a:extLst>
              </a:tr>
              <a:tr h="539619">
                <a:tc>
                  <a:txBody>
                    <a:bodyPr/>
                    <a:lstStyle/>
                    <a:p>
                      <a:pPr marL="6985" algn="ctr">
                        <a:lnSpc>
                          <a:spcPts val="3310"/>
                        </a:lnSpc>
                      </a:pPr>
                      <a:r>
                        <a:rPr sz="2300" b="1" dirty="0">
                          <a:latin typeface="Arial Rounded MT Bold"/>
                          <a:cs typeface="Arial Rounded MT Bold"/>
                        </a:rPr>
                        <a:t>A</a:t>
                      </a:r>
                      <a:endParaRPr sz="2300">
                        <a:latin typeface="Arial Rounded MT Bold"/>
                        <a:cs typeface="Arial Rounded MT Bold"/>
                      </a:endParaRPr>
                    </a:p>
                  </a:txBody>
                  <a:tcPr marL="0" marR="0" marT="0" marB="0">
                    <a:lnL w="38100">
                      <a:solidFill>
                        <a:srgbClr val="000000"/>
                      </a:solidFill>
                      <a:prstDash val="solid"/>
                    </a:lnL>
                    <a:lnR w="38100">
                      <a:solidFill>
                        <a:srgbClr val="000000"/>
                      </a:solidFill>
                      <a:prstDash val="solid"/>
                    </a:lnR>
                    <a:solidFill>
                      <a:srgbClr val="A9D08E"/>
                    </a:solidFill>
                  </a:tcPr>
                </a:tc>
                <a:tc gridSpan="3">
                  <a:txBody>
                    <a:bodyPr/>
                    <a:lstStyle/>
                    <a:p>
                      <a:pPr>
                        <a:lnSpc>
                          <a:spcPct val="100000"/>
                        </a:lnSpc>
                      </a:pPr>
                      <a:endParaRPr sz="1200" dirty="0">
                        <a:latin typeface="Times New Roman"/>
                        <a:cs typeface="Times New Roman"/>
                      </a:endParaRPr>
                    </a:p>
                  </a:txBody>
                  <a:tcPr marL="0" marR="0" marT="0" marB="0">
                    <a:lnL w="38100">
                      <a:solidFill>
                        <a:srgbClr val="000000"/>
                      </a:solidFill>
                      <a:prstDash val="solid"/>
                    </a:lnL>
                    <a:lnR w="38100">
                      <a:solidFill>
                        <a:srgbClr val="000000"/>
                      </a:solidFill>
                      <a:prstDash val="solid"/>
                    </a:lnR>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700" dirty="0">
                        <a:latin typeface="Times New Roman"/>
                        <a:cs typeface="Times New Roman"/>
                      </a:endParaRPr>
                    </a:p>
                    <a:p>
                      <a:pPr>
                        <a:lnSpc>
                          <a:spcPct val="100000"/>
                        </a:lnSpc>
                        <a:spcBef>
                          <a:spcPts val="50"/>
                        </a:spcBef>
                      </a:pPr>
                      <a:endParaRPr sz="600" dirty="0">
                        <a:latin typeface="Times New Roman"/>
                        <a:cs typeface="Times New Roman"/>
                      </a:endParaRPr>
                    </a:p>
                    <a:p>
                      <a:pPr marL="10160" algn="ctr">
                        <a:lnSpc>
                          <a:spcPct val="100000"/>
                        </a:lnSpc>
                      </a:pPr>
                      <a:r>
                        <a:rPr sz="1600" dirty="0">
                          <a:latin typeface="Arial"/>
                          <a:cs typeface="Arial"/>
                        </a:rPr>
                        <a:t>Services</a:t>
                      </a:r>
                    </a:p>
                  </a:txBody>
                  <a:tcPr marL="0" marR="0" marT="0" marB="0">
                    <a:lnL w="38100">
                      <a:solidFill>
                        <a:srgbClr val="000000"/>
                      </a:solidFill>
                      <a:prstDash val="solid"/>
                    </a:lnL>
                    <a:lnR w="38100">
                      <a:solidFill>
                        <a:srgbClr val="000000"/>
                      </a:solidFill>
                      <a:prstDash val="solid"/>
                    </a:lnR>
                    <a:solidFill>
                      <a:srgbClr val="A9D08E"/>
                    </a:solidFill>
                  </a:tcPr>
                </a:tc>
                <a:extLst>
                  <a:ext uri="{0D108BD9-81ED-4DB2-BD59-A6C34878D82A}">
                    <a16:rowId xmlns:a16="http://schemas.microsoft.com/office/drawing/2014/main" val="10008"/>
                  </a:ext>
                </a:extLst>
              </a:tr>
              <a:tr h="380259">
                <a:tc rowSpan="2">
                  <a:txBody>
                    <a:bodyPr/>
                    <a:lstStyle/>
                    <a:p>
                      <a:pPr marL="6985" algn="ctr">
                        <a:lnSpc>
                          <a:spcPts val="3275"/>
                        </a:lnSpc>
                      </a:pPr>
                      <a:r>
                        <a:rPr sz="2300" b="1" dirty="0">
                          <a:latin typeface="Arial Rounded MT Bold"/>
                          <a:cs typeface="Arial Rounded MT Bold"/>
                        </a:rPr>
                        <a:t>R</a:t>
                      </a:r>
                      <a:endParaRPr sz="2300" dirty="0">
                        <a:latin typeface="Arial Rounded MT Bold"/>
                        <a:cs typeface="Arial Rounded MT Bold"/>
                      </a:endParaRPr>
                    </a:p>
                  </a:txBody>
                  <a:tcPr marL="0" marR="0" marT="0" marB="0">
                    <a:lnL w="38100">
                      <a:solidFill>
                        <a:srgbClr val="000000"/>
                      </a:solidFill>
                      <a:prstDash val="solid"/>
                    </a:lnL>
                    <a:lnR w="38100">
                      <a:solidFill>
                        <a:srgbClr val="000000"/>
                      </a:solidFill>
                      <a:prstDash val="solid"/>
                    </a:lnR>
                    <a:solidFill>
                      <a:srgbClr val="A9D08E"/>
                    </a:solidFill>
                  </a:tcPr>
                </a:tc>
                <a:tc rowSpan="2">
                  <a:txBody>
                    <a:bodyPr/>
                    <a:lstStyle/>
                    <a:p>
                      <a:pPr marL="138430">
                        <a:lnSpc>
                          <a:spcPct val="100000"/>
                        </a:lnSpc>
                        <a:spcBef>
                          <a:spcPts val="1110"/>
                        </a:spcBef>
                      </a:pPr>
                      <a:r>
                        <a:rPr sz="1300" spc="-10" dirty="0">
                          <a:latin typeface="Arial Rounded MT Bold"/>
                          <a:cs typeface="Arial Rounded MT Bold"/>
                        </a:rPr>
                        <a:t>Yes</a:t>
                      </a:r>
                      <a:endParaRPr sz="1300">
                        <a:latin typeface="Arial Rounded MT Bold"/>
                        <a:cs typeface="Arial Rounded MT Bold"/>
                      </a:endParaRPr>
                    </a:p>
                  </a:txBody>
                  <a:tcPr marL="0" marR="0" marT="116844" marB="0">
                    <a:lnL w="38100">
                      <a:solidFill>
                        <a:srgbClr val="000000"/>
                      </a:solidFill>
                      <a:prstDash val="solid"/>
                    </a:lnL>
                    <a:lnR w="38100">
                      <a:solidFill>
                        <a:srgbClr val="000000"/>
                      </a:solidFill>
                      <a:prstDash val="solid"/>
                    </a:lnR>
                    <a:lnB w="28575">
                      <a:solidFill>
                        <a:srgbClr val="000000"/>
                      </a:solidFill>
                      <a:prstDash val="solid"/>
                    </a:lnB>
                  </a:tcPr>
                </a:tc>
                <a:tc rowSpan="3">
                  <a:txBody>
                    <a:bodyPr/>
                    <a:lstStyle/>
                    <a:p>
                      <a:pPr marL="3175" algn="ctr">
                        <a:lnSpc>
                          <a:spcPts val="1475"/>
                        </a:lnSpc>
                      </a:pPr>
                      <a:r>
                        <a:rPr sz="1600" dirty="0">
                          <a:latin typeface="Arial" panose="020B0604020202020204" pitchFamily="34" charset="0"/>
                          <a:cs typeface="Arial" panose="020B0604020202020204" pitchFamily="34" charset="0"/>
                        </a:rPr>
                        <a:t>Do</a:t>
                      </a:r>
                      <a:r>
                        <a:rPr sz="1600" spc="-10"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they</a:t>
                      </a:r>
                      <a:r>
                        <a:rPr sz="1600" spc="-5" dirty="0">
                          <a:latin typeface="Arial" panose="020B0604020202020204" pitchFamily="34" charset="0"/>
                          <a:cs typeface="Arial" panose="020B0604020202020204" pitchFamily="34" charset="0"/>
                        </a:rPr>
                        <a:t> operate</a:t>
                      </a:r>
                      <a:r>
                        <a:rPr sz="1600" dirty="0">
                          <a:latin typeface="Arial" panose="020B0604020202020204" pitchFamily="34" charset="0"/>
                          <a:cs typeface="Arial" panose="020B0604020202020204" pitchFamily="34" charset="0"/>
                        </a:rPr>
                        <a:t> </a:t>
                      </a:r>
                      <a:r>
                        <a:rPr sz="1600" spc="-5" dirty="0">
                          <a:latin typeface="Arial" panose="020B0604020202020204" pitchFamily="34" charset="0"/>
                          <a:cs typeface="Arial" panose="020B0604020202020204" pitchFamily="34" charset="0"/>
                        </a:rPr>
                        <a:t>in </a:t>
                      </a:r>
                      <a:r>
                        <a:rPr sz="1600" dirty="0">
                          <a:latin typeface="Arial" panose="020B0604020202020204" pitchFamily="34" charset="0"/>
                          <a:cs typeface="Arial" panose="020B0604020202020204" pitchFamily="34" charset="0"/>
                        </a:rPr>
                        <a:t>a competitive</a:t>
                      </a:r>
                    </a:p>
                    <a:p>
                      <a:pPr marL="217804" marR="203835" indent="-635" algn="ctr">
                        <a:lnSpc>
                          <a:spcPct val="107900"/>
                        </a:lnSpc>
                      </a:pPr>
                      <a:r>
                        <a:rPr sz="1600" dirty="0">
                          <a:latin typeface="Arial" panose="020B0604020202020204" pitchFamily="34" charset="0"/>
                          <a:cs typeface="Arial" panose="020B0604020202020204" pitchFamily="34" charset="0"/>
                        </a:rPr>
                        <a:t>enrovronment for the </a:t>
                      </a:r>
                      <a:r>
                        <a:rPr sz="1600" spc="5" dirty="0">
                          <a:latin typeface="Arial" panose="020B0604020202020204" pitchFamily="34" charset="0"/>
                          <a:cs typeface="Arial" panose="020B0604020202020204" pitchFamily="34" charset="0"/>
                        </a:rPr>
                        <a:t> </a:t>
                      </a:r>
                      <a:r>
                        <a:rPr sz="1600" spc="-5" dirty="0">
                          <a:latin typeface="Arial" panose="020B0604020202020204" pitchFamily="34" charset="0"/>
                          <a:cs typeface="Arial" panose="020B0604020202020204" pitchFamily="34" charset="0"/>
                        </a:rPr>
                        <a:t>provisioning of </a:t>
                      </a:r>
                      <a:r>
                        <a:rPr sz="1600" dirty="0">
                          <a:latin typeface="Arial" panose="020B0604020202020204" pitchFamily="34" charset="0"/>
                          <a:cs typeface="Arial" panose="020B0604020202020204" pitchFamily="34" charset="0"/>
                        </a:rPr>
                        <a:t>the goods </a:t>
                      </a:r>
                      <a:r>
                        <a:rPr sz="1600" spc="-5" dirty="0">
                          <a:latin typeface="Arial" panose="020B0604020202020204" pitchFamily="34" charset="0"/>
                          <a:cs typeface="Arial" panose="020B0604020202020204" pitchFamily="34" charset="0"/>
                        </a:rPr>
                        <a:t>or </a:t>
                      </a:r>
                      <a:r>
                        <a:rPr sz="1600" spc="-30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services</a:t>
                      </a:r>
                    </a:p>
                  </a:txBody>
                  <a:tcPr marL="0" marR="0" marT="0" marB="0">
                    <a:lnL w="38100">
                      <a:solidFill>
                        <a:srgbClr val="000000"/>
                      </a:solidFill>
                      <a:prstDash val="solid"/>
                    </a:lnL>
                    <a:lnR w="38100">
                      <a:solidFill>
                        <a:srgbClr val="000000"/>
                      </a:solidFill>
                      <a:prstDash val="solid"/>
                    </a:lnR>
                    <a:lnT w="38100">
                      <a:solidFill>
                        <a:srgbClr val="000000"/>
                      </a:solidFill>
                      <a:prstDash val="solid"/>
                    </a:lnT>
                    <a:lnB w="38100">
                      <a:solidFill>
                        <a:srgbClr val="000000"/>
                      </a:solidFill>
                      <a:prstDash val="solid"/>
                    </a:lnB>
                  </a:tcPr>
                </a:tc>
                <a:tc>
                  <a:txBody>
                    <a:bodyPr/>
                    <a:lstStyle/>
                    <a:p>
                      <a:pPr marL="177165">
                        <a:lnSpc>
                          <a:spcPct val="100000"/>
                        </a:lnSpc>
                        <a:spcBef>
                          <a:spcPts val="1110"/>
                        </a:spcBef>
                      </a:pPr>
                      <a:r>
                        <a:rPr sz="1300" spc="-5" dirty="0">
                          <a:latin typeface="Arial Rounded MT Bold"/>
                          <a:cs typeface="Arial Rounded MT Bold"/>
                        </a:rPr>
                        <a:t>No</a:t>
                      </a:r>
                      <a:endParaRPr sz="1300">
                        <a:latin typeface="Arial Rounded MT Bold"/>
                        <a:cs typeface="Arial Rounded MT Bold"/>
                      </a:endParaRPr>
                    </a:p>
                  </a:txBody>
                  <a:tcPr marL="0" marR="0" marT="116844" marB="0">
                    <a:lnL w="38100">
                      <a:solidFill>
                        <a:srgbClr val="000000"/>
                      </a:solidFill>
                      <a:prstDash val="solid"/>
                    </a:lnL>
                    <a:lnR w="38100">
                      <a:solidFill>
                        <a:srgbClr val="000000"/>
                      </a:solidFill>
                      <a:prstDash val="solid"/>
                    </a:lnR>
                    <a:lnB w="28575">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38100">
                      <a:solidFill>
                        <a:srgbClr val="000000"/>
                      </a:solidFill>
                      <a:prstDash val="solid"/>
                    </a:lnL>
                    <a:lnR w="38100">
                      <a:solidFill>
                        <a:srgbClr val="000000"/>
                      </a:solidFill>
                      <a:prstDash val="solid"/>
                    </a:lnR>
                    <a:solidFill>
                      <a:srgbClr val="A9D08E"/>
                    </a:solidFill>
                  </a:tcPr>
                </a:tc>
                <a:extLst>
                  <a:ext uri="{0D108BD9-81ED-4DB2-BD59-A6C34878D82A}">
                    <a16:rowId xmlns:a16="http://schemas.microsoft.com/office/drawing/2014/main" val="10009"/>
                  </a:ext>
                </a:extLst>
              </a:tr>
              <a:tr h="184693">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sz="2300" b="1" kern="1200" dirty="0">
                        <a:solidFill>
                          <a:schemeClr val="tx1"/>
                        </a:solidFill>
                        <a:latin typeface="Arial Rounded MT Bold"/>
                        <a:ea typeface="+mn-ea"/>
                        <a:cs typeface="Arial Rounded MT Bold"/>
                      </a:endParaRPr>
                    </a:p>
                  </a:txBody>
                  <a:tcPr marL="0" marR="0" marT="0" marB="0" anchor="ctr">
                    <a:lnL w="38100">
                      <a:solidFill>
                        <a:srgbClr val="000000"/>
                      </a:solidFill>
                      <a:prstDash val="solid"/>
                    </a:lnL>
                    <a:lnR w="38100">
                      <a:solidFill>
                        <a:srgbClr val="000000"/>
                      </a:solidFill>
                      <a:prstDash val="solid"/>
                    </a:lnR>
                    <a:solidFill>
                      <a:srgbClr val="A9D08E"/>
                    </a:solidFill>
                  </a:tcPr>
                </a:tc>
                <a:tc vMerge="1">
                  <a:txBody>
                    <a:bodyPr/>
                    <a:lstStyle/>
                    <a:p>
                      <a:pPr>
                        <a:lnSpc>
                          <a:spcPct val="100000"/>
                        </a:lnSpc>
                      </a:pPr>
                      <a:endParaRPr sz="1200" dirty="0">
                        <a:latin typeface="Times New Roman"/>
                        <a:cs typeface="Times New Roman"/>
                      </a:endParaRPr>
                    </a:p>
                  </a:txBody>
                  <a:tcPr marL="0" marR="0" marT="0" marB="0">
                    <a:lnL w="38100">
                      <a:solidFill>
                        <a:srgbClr val="000000"/>
                      </a:solidFill>
                      <a:prstDash val="solid"/>
                    </a:lnL>
                    <a:lnR w="38100">
                      <a:solidFill>
                        <a:srgbClr val="000000"/>
                      </a:solidFill>
                      <a:prstDash val="solid"/>
                    </a:lnR>
                    <a:lnT w="28575">
                      <a:solidFill>
                        <a:srgbClr val="000000"/>
                      </a:solidFill>
                      <a:prstDash val="solid"/>
                    </a:lnT>
                  </a:tcPr>
                </a:tc>
                <a:tc vMerge="1">
                  <a:txBody>
                    <a:bodyPr/>
                    <a:lstStyle/>
                    <a:p>
                      <a:endParaRPr/>
                    </a:p>
                  </a:txBody>
                  <a:tcPr marL="0" marR="0" marT="0" marB="0">
                    <a:lnL w="38100">
                      <a:solidFill>
                        <a:srgbClr val="000000"/>
                      </a:solidFill>
                      <a:prstDash val="solid"/>
                    </a:lnL>
                    <a:lnR w="38100">
                      <a:solidFill>
                        <a:srgbClr val="000000"/>
                      </a:solidFill>
                      <a:prstDash val="solid"/>
                    </a:lnR>
                    <a:lnT w="38100">
                      <a:solidFill>
                        <a:srgbClr val="000000"/>
                      </a:solidFill>
                      <a:prstDash val="solid"/>
                    </a:lnT>
                    <a:lnB w="38100">
                      <a:solidFill>
                        <a:srgbClr val="000000"/>
                      </a:solidFill>
                      <a:prstDash val="solid"/>
                    </a:lnB>
                  </a:tcPr>
                </a:tc>
                <a:tc rowSpan="2">
                  <a:txBody>
                    <a:bodyPr/>
                    <a:lstStyle/>
                    <a:p>
                      <a:pPr>
                        <a:lnSpc>
                          <a:spcPct val="100000"/>
                        </a:lnSpc>
                      </a:pPr>
                      <a:endParaRPr sz="1200">
                        <a:latin typeface="Times New Roman"/>
                        <a:cs typeface="Times New Roman"/>
                      </a:endParaRPr>
                    </a:p>
                  </a:txBody>
                  <a:tcPr marL="0" marR="0" marT="0" marB="0">
                    <a:lnL w="38100">
                      <a:solidFill>
                        <a:srgbClr val="000000"/>
                      </a:solidFill>
                      <a:prstDash val="solid"/>
                    </a:lnL>
                    <a:lnR w="38100">
                      <a:solidFill>
                        <a:srgbClr val="000000"/>
                      </a:solidFill>
                      <a:prstDash val="solid"/>
                    </a:lnR>
                    <a:lnT w="28575">
                      <a:solidFill>
                        <a:srgbClr val="000000"/>
                      </a:solidFill>
                      <a:prstDash val="solid"/>
                    </a:lnT>
                  </a:tcPr>
                </a:tc>
                <a:tc rowSpan="2">
                  <a:txBody>
                    <a:bodyPr/>
                    <a:lstStyle/>
                    <a:p>
                      <a:pPr>
                        <a:lnSpc>
                          <a:spcPct val="100000"/>
                        </a:lnSpc>
                      </a:pPr>
                      <a:endParaRPr sz="1200">
                        <a:latin typeface="Times New Roman"/>
                        <a:cs typeface="Times New Roman"/>
                      </a:endParaRPr>
                    </a:p>
                  </a:txBody>
                  <a:tcPr marL="0" marR="0" marT="0" marB="0">
                    <a:lnL w="38100">
                      <a:solidFill>
                        <a:srgbClr val="000000"/>
                      </a:solidFill>
                      <a:prstDash val="solid"/>
                    </a:lnL>
                    <a:lnR w="38100">
                      <a:solidFill>
                        <a:srgbClr val="000000"/>
                      </a:solidFill>
                      <a:prstDash val="solid"/>
                    </a:lnR>
                    <a:solidFill>
                      <a:srgbClr val="A9D08E"/>
                    </a:solidFill>
                  </a:tcPr>
                </a:tc>
                <a:extLst>
                  <a:ext uri="{0D108BD9-81ED-4DB2-BD59-A6C34878D82A}">
                    <a16:rowId xmlns:a16="http://schemas.microsoft.com/office/drawing/2014/main" val="10010"/>
                  </a:ext>
                </a:extLst>
              </a:tr>
              <a:tr h="49096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300" b="1" kern="1200" dirty="0">
                          <a:solidFill>
                            <a:schemeClr val="tx1"/>
                          </a:solidFill>
                          <a:latin typeface="Arial Rounded MT Bold"/>
                          <a:ea typeface="+mn-ea"/>
                          <a:cs typeface="Arial Rounded MT Bold"/>
                        </a:rPr>
                        <a:t>D</a:t>
                      </a:r>
                      <a:endParaRPr sz="2300" b="1" kern="1200" dirty="0">
                        <a:solidFill>
                          <a:schemeClr val="tx1"/>
                        </a:solidFill>
                        <a:latin typeface="Arial Rounded MT Bold"/>
                        <a:ea typeface="+mn-ea"/>
                        <a:cs typeface="Arial Rounded MT Bold"/>
                      </a:endParaRPr>
                    </a:p>
                  </a:txBody>
                  <a:tcPr marL="0" marR="0" marT="0" marB="0" anchor="ctr">
                    <a:lnL w="38100">
                      <a:solidFill>
                        <a:srgbClr val="000000"/>
                      </a:solidFill>
                      <a:prstDash val="solid"/>
                    </a:lnL>
                    <a:lnR w="38100">
                      <a:solidFill>
                        <a:srgbClr val="000000"/>
                      </a:solidFill>
                      <a:prstDash val="solid"/>
                    </a:lnR>
                    <a:solidFill>
                      <a:srgbClr val="A9D08E"/>
                    </a:solidFill>
                  </a:tcPr>
                </a:tc>
                <a:tc>
                  <a:txBody>
                    <a:bodyPr/>
                    <a:lstStyle/>
                    <a:p>
                      <a:endParaRPr lang="en-US"/>
                    </a:p>
                  </a:txBody>
                  <a:tcPr marL="0" marR="0" marT="0" marB="0">
                    <a:lnL w="38100">
                      <a:solidFill>
                        <a:srgbClr val="000000"/>
                      </a:solidFill>
                      <a:prstDash val="solid"/>
                    </a:lnL>
                    <a:lnR w="38100">
                      <a:solidFill>
                        <a:srgbClr val="000000"/>
                      </a:solidFill>
                      <a:prstDash val="solid"/>
                    </a:lnR>
                    <a:lnT w="28575">
                      <a:solidFill>
                        <a:srgbClr val="000000"/>
                      </a:solidFill>
                      <a:prstDash val="solid"/>
                    </a:lnT>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444398694"/>
                  </a:ext>
                </a:extLst>
              </a:tr>
              <a:tr h="384704">
                <a:tc>
                  <a:txBody>
                    <a:bodyPr/>
                    <a:lstStyle/>
                    <a:p>
                      <a:pPr marL="8255" algn="ctr">
                        <a:lnSpc>
                          <a:spcPct val="100000"/>
                        </a:lnSpc>
                        <a:spcBef>
                          <a:spcPts val="305"/>
                        </a:spcBef>
                      </a:pPr>
                      <a:endParaRPr sz="2300" dirty="0">
                        <a:latin typeface="Arial Rounded MT Bold"/>
                        <a:cs typeface="Arial Rounded MT Bold"/>
                      </a:endParaRPr>
                    </a:p>
                  </a:txBody>
                  <a:tcPr marL="0" marR="0" marT="32106" marB="0">
                    <a:lnL w="38100">
                      <a:solidFill>
                        <a:srgbClr val="000000"/>
                      </a:solidFill>
                      <a:prstDash val="solid"/>
                    </a:lnL>
                    <a:lnR w="38100">
                      <a:solidFill>
                        <a:srgbClr val="000000"/>
                      </a:solidFill>
                      <a:prstDash val="solid"/>
                    </a:lnR>
                    <a:lnB w="38100">
                      <a:solidFill>
                        <a:srgbClr val="000000"/>
                      </a:solidFill>
                      <a:prstDash val="solid"/>
                    </a:lnB>
                    <a:solidFill>
                      <a:srgbClr val="A9D08E"/>
                    </a:solidFill>
                  </a:tcPr>
                </a:tc>
                <a:tc gridSpan="3">
                  <a:txBody>
                    <a:bodyPr/>
                    <a:lstStyle/>
                    <a:p>
                      <a:pPr>
                        <a:lnSpc>
                          <a:spcPct val="100000"/>
                        </a:lnSpc>
                      </a:pPr>
                      <a:endParaRPr sz="1200" dirty="0">
                        <a:latin typeface="Times New Roman"/>
                        <a:cs typeface="Times New Roman"/>
                      </a:endParaRPr>
                    </a:p>
                  </a:txBody>
                  <a:tcPr marL="0" marR="0" marT="0" marB="0">
                    <a:lnL w="38100">
                      <a:solidFill>
                        <a:srgbClr val="000000"/>
                      </a:solidFill>
                      <a:prstDash val="solid"/>
                    </a:lnL>
                    <a:lnR w="38100">
                      <a:solidFill>
                        <a:srgbClr val="000000"/>
                      </a:solidFill>
                      <a:prstDash val="solid"/>
                    </a:lnR>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Times New Roman"/>
                        <a:cs typeface="Times New Roman"/>
                      </a:endParaRPr>
                    </a:p>
                  </a:txBody>
                  <a:tcPr marL="0" marR="0" marT="0" marB="0">
                    <a:lnL w="38100">
                      <a:solidFill>
                        <a:srgbClr val="000000"/>
                      </a:solidFill>
                      <a:prstDash val="solid"/>
                    </a:lnL>
                    <a:lnR w="38100">
                      <a:solidFill>
                        <a:srgbClr val="000000"/>
                      </a:solidFill>
                      <a:prstDash val="solid"/>
                    </a:lnR>
                    <a:lnB w="38100">
                      <a:solidFill>
                        <a:srgbClr val="000000"/>
                      </a:solidFill>
                      <a:prstDash val="solid"/>
                    </a:lnB>
                    <a:solidFill>
                      <a:srgbClr val="A9D08E"/>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3407744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CDC862-7219-4EDE-A1F2-DD72360F102F}"/>
              </a:ext>
            </a:extLst>
          </p:cNvPr>
          <p:cNvSpPr txBox="1"/>
          <p:nvPr/>
        </p:nvSpPr>
        <p:spPr>
          <a:xfrm>
            <a:off x="1982913" y="428178"/>
            <a:ext cx="6287784" cy="1908215"/>
          </a:xfrm>
          <a:prstGeom prst="rect">
            <a:avLst/>
          </a:prstGeom>
          <a:noFill/>
        </p:spPr>
        <p:txBody>
          <a:bodyPr wrap="square" rtlCol="0">
            <a:spAutoFit/>
          </a:bodyPr>
          <a:lstStyle/>
          <a:p>
            <a:pPr algn="ctr"/>
            <a:r>
              <a:rPr lang="en-US" sz="5400" dirty="0">
                <a:latin typeface="Times" panose="02020603050405020304" pitchFamily="18" charset="0"/>
                <a:cs typeface="Times" panose="02020603050405020304" pitchFamily="18" charset="0"/>
              </a:rPr>
              <a:t>What is PTAP?</a:t>
            </a:r>
          </a:p>
          <a:p>
            <a:pPr algn="ctr"/>
            <a:r>
              <a:rPr lang="en-US" sz="3200" dirty="0">
                <a:latin typeface="Times" panose="02020603050405020304" pitchFamily="18" charset="0"/>
                <a:cs typeface="Times" panose="02020603050405020304" pitchFamily="18" charset="0"/>
              </a:rPr>
              <a:t>Proposal Transmittal and Approval Process</a:t>
            </a:r>
          </a:p>
        </p:txBody>
      </p:sp>
      <p:sp>
        <p:nvSpPr>
          <p:cNvPr id="3" name="TextBox 2">
            <a:extLst>
              <a:ext uri="{FF2B5EF4-FFF2-40B4-BE49-F238E27FC236}">
                <a16:creationId xmlns:a16="http://schemas.microsoft.com/office/drawing/2014/main" id="{3794C325-A262-4330-8FA8-E322078E0F0E}"/>
              </a:ext>
            </a:extLst>
          </p:cNvPr>
          <p:cNvSpPr txBox="1"/>
          <p:nvPr/>
        </p:nvSpPr>
        <p:spPr>
          <a:xfrm>
            <a:off x="1017142" y="2782669"/>
            <a:ext cx="8065213" cy="4524315"/>
          </a:xfrm>
          <a:prstGeom prst="rect">
            <a:avLst/>
          </a:prstGeom>
          <a:noFill/>
        </p:spPr>
        <p:txBody>
          <a:bodyPr wrap="square" rtlCol="0">
            <a:spAutoFit/>
          </a:bodyPr>
          <a:lstStyle/>
          <a:p>
            <a:endParaRPr lang="en-US" sz="2400" dirty="0"/>
          </a:p>
          <a:p>
            <a:r>
              <a:rPr lang="en-US" sz="2400" dirty="0"/>
              <a:t>*PI completes and submits to ORS-</a:t>
            </a:r>
          </a:p>
          <a:p>
            <a:r>
              <a:rPr lang="en-US" sz="2400" dirty="0"/>
              <a:t>*Complete and final version ..</a:t>
            </a:r>
            <a:r>
              <a:rPr lang="en-US" sz="2400" b="1" dirty="0"/>
              <a:t>3 (Three) days prior to deadline</a:t>
            </a:r>
          </a:p>
          <a:p>
            <a:r>
              <a:rPr lang="en-US" sz="2400" dirty="0"/>
              <a:t>*Institutional Approval</a:t>
            </a:r>
          </a:p>
          <a:p>
            <a:r>
              <a:rPr lang="en-US" sz="2400" dirty="0"/>
              <a:t>*Houses the story of your Project</a:t>
            </a:r>
          </a:p>
          <a:p>
            <a:r>
              <a:rPr lang="en-US" sz="2400" dirty="0"/>
              <a:t>*From Sunrise to Sunset of your project</a:t>
            </a:r>
          </a:p>
          <a:p>
            <a:r>
              <a:rPr lang="en-US" sz="2400" dirty="0"/>
              <a:t>*Programmatic Reporting</a:t>
            </a:r>
          </a:p>
          <a:p>
            <a:r>
              <a:rPr lang="en-US" sz="2400" dirty="0"/>
              <a:t>*University Officials access to view your submissions</a:t>
            </a:r>
          </a:p>
          <a:p>
            <a:endParaRPr lang="en-US" dirty="0"/>
          </a:p>
          <a:p>
            <a:endParaRPr lang="en-US" dirty="0"/>
          </a:p>
          <a:p>
            <a:endParaRPr lang="en-US" dirty="0"/>
          </a:p>
          <a:p>
            <a:endParaRPr lang="en-US" dirty="0"/>
          </a:p>
        </p:txBody>
      </p:sp>
      <p:sp>
        <p:nvSpPr>
          <p:cNvPr id="4" name="TextBox 3">
            <a:extLst>
              <a:ext uri="{FF2B5EF4-FFF2-40B4-BE49-F238E27FC236}">
                <a16:creationId xmlns:a16="http://schemas.microsoft.com/office/drawing/2014/main" id="{6E344A4A-0FFD-45DE-AB4E-3615851FF8BB}"/>
              </a:ext>
            </a:extLst>
          </p:cNvPr>
          <p:cNvSpPr txBox="1"/>
          <p:nvPr/>
        </p:nvSpPr>
        <p:spPr>
          <a:xfrm>
            <a:off x="2434976" y="2336393"/>
            <a:ext cx="5979558" cy="646331"/>
          </a:xfrm>
          <a:prstGeom prst="rect">
            <a:avLst/>
          </a:prstGeom>
          <a:noFill/>
        </p:spPr>
        <p:txBody>
          <a:bodyPr wrap="square" rtlCol="0">
            <a:spAutoFit/>
          </a:bodyPr>
          <a:lstStyle/>
          <a:p>
            <a:pPr algn="ctr"/>
            <a:r>
              <a:rPr lang="en-US" b="1" dirty="0">
                <a:hlinkClick r:id="rId2">
                  <a:extLst>
                    <a:ext uri="{A12FA001-AC4F-418D-AE19-62706E023703}">
                      <ahyp:hlinkClr xmlns:ahyp="http://schemas.microsoft.com/office/drawing/2018/hyperlinkcolor" val="tx"/>
                    </a:ext>
                  </a:extLst>
                </a:hlinkClick>
              </a:rPr>
              <a:t>https://ptap.luc.edu</a:t>
            </a:r>
            <a:endParaRPr lang="en-US" b="1" dirty="0"/>
          </a:p>
          <a:p>
            <a:endParaRPr lang="en-US" dirty="0"/>
          </a:p>
        </p:txBody>
      </p:sp>
    </p:spTree>
    <p:extLst>
      <p:ext uri="{BB962C8B-B14F-4D97-AF65-F5344CB8AC3E}">
        <p14:creationId xmlns:p14="http://schemas.microsoft.com/office/powerpoint/2010/main" val="1391149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05252B16-ADC2-4396-BBBC-28C1FBDA6FA3}"/>
              </a:ext>
            </a:extLst>
          </p:cNvPr>
          <p:cNvPicPr>
            <a:picLocks noChangeAspect="1"/>
          </p:cNvPicPr>
          <p:nvPr/>
        </p:nvPicPr>
        <p:blipFill>
          <a:blip r:embed="rId2"/>
          <a:stretch>
            <a:fillRect/>
          </a:stretch>
        </p:blipFill>
        <p:spPr>
          <a:xfrm>
            <a:off x="2925069" y="1569056"/>
            <a:ext cx="4311176" cy="2427592"/>
          </a:xfrm>
          <a:prstGeom prst="rect">
            <a:avLst/>
          </a:prstGeom>
          <a:effectLst>
            <a:outerShdw blurRad="50800" dist="50800" dir="5400000" algn="ctr" rotWithShape="0">
              <a:schemeClr val="accent2">
                <a:alpha val="87000"/>
              </a:schemeClr>
            </a:outerShdw>
          </a:effectLst>
        </p:spPr>
      </p:pic>
      <p:sp>
        <p:nvSpPr>
          <p:cNvPr id="8" name="TextBox 7">
            <a:extLst>
              <a:ext uri="{FF2B5EF4-FFF2-40B4-BE49-F238E27FC236}">
                <a16:creationId xmlns:a16="http://schemas.microsoft.com/office/drawing/2014/main" id="{EE074DEF-3F62-42EC-B6EE-E115DC042177}"/>
              </a:ext>
            </a:extLst>
          </p:cNvPr>
          <p:cNvSpPr txBox="1"/>
          <p:nvPr/>
        </p:nvSpPr>
        <p:spPr>
          <a:xfrm>
            <a:off x="1859981" y="4303455"/>
            <a:ext cx="7253555" cy="3170099"/>
          </a:xfrm>
          <a:prstGeom prst="rect">
            <a:avLst/>
          </a:prstGeom>
          <a:noFill/>
        </p:spPr>
        <p:txBody>
          <a:bodyPr wrap="square" rtlCol="0">
            <a:spAutoFit/>
          </a:bodyPr>
          <a:lstStyle/>
          <a:p>
            <a:pPr algn="ctr"/>
            <a:r>
              <a:rPr lang="en-US" sz="4000" b="1" dirty="0">
                <a:latin typeface="Times" panose="02020603050405020304" pitchFamily="18" charset="0"/>
                <a:cs typeface="Times" panose="02020603050405020304" pitchFamily="18" charset="0"/>
              </a:rPr>
              <a:t>Contact Early-Contact Often</a:t>
            </a:r>
          </a:p>
          <a:p>
            <a:r>
              <a:rPr lang="en-US" sz="3200" dirty="0">
                <a:latin typeface="Times" panose="02020603050405020304" pitchFamily="18" charset="0"/>
                <a:cs typeface="Times" panose="02020603050405020304" pitchFamily="18" charset="0"/>
              </a:rPr>
              <a:t>Claudia Orellana: </a:t>
            </a:r>
            <a:r>
              <a:rPr lang="en-US" sz="3200" dirty="0">
                <a:latin typeface="Times" panose="02020603050405020304" pitchFamily="18" charset="0"/>
                <a:cs typeface="Times" panose="02020603050405020304" pitchFamily="18" charset="0"/>
                <a:hlinkClick r:id="rId3"/>
              </a:rPr>
              <a:t>corellana1@luc.edu</a:t>
            </a:r>
            <a:r>
              <a:rPr lang="en-US" sz="3200" dirty="0">
                <a:latin typeface="Times" panose="02020603050405020304" pitchFamily="18" charset="0"/>
                <a:cs typeface="Times" panose="02020603050405020304" pitchFamily="18" charset="0"/>
              </a:rPr>
              <a:t> </a:t>
            </a:r>
          </a:p>
          <a:p>
            <a:r>
              <a:rPr lang="en-US" sz="3200" dirty="0">
                <a:latin typeface="Times" panose="02020603050405020304" pitchFamily="18" charset="0"/>
                <a:cs typeface="Times" panose="02020603050405020304" pitchFamily="18" charset="0"/>
              </a:rPr>
              <a:t>Andrew Ellis: </a:t>
            </a:r>
            <a:r>
              <a:rPr lang="en-US" sz="3200" dirty="0">
                <a:latin typeface="Times" panose="02020603050405020304" pitchFamily="18" charset="0"/>
                <a:cs typeface="Times" panose="02020603050405020304" pitchFamily="18" charset="0"/>
                <a:hlinkClick r:id="rId4"/>
              </a:rPr>
              <a:t>aellis5@luc.edu</a:t>
            </a:r>
            <a:endParaRPr lang="en-US" sz="3200" dirty="0">
              <a:latin typeface="Times" panose="02020603050405020304" pitchFamily="18" charset="0"/>
              <a:cs typeface="Times" panose="02020603050405020304" pitchFamily="18" charset="0"/>
            </a:endParaRPr>
          </a:p>
          <a:p>
            <a:r>
              <a:rPr lang="en-US" sz="3200" dirty="0">
                <a:latin typeface="Times" panose="02020603050405020304" pitchFamily="18" charset="0"/>
                <a:cs typeface="Times" panose="02020603050405020304" pitchFamily="18" charset="0"/>
              </a:rPr>
              <a:t>Angelica Vaca: </a:t>
            </a:r>
            <a:r>
              <a:rPr lang="en-US" sz="3200" dirty="0">
                <a:latin typeface="Times" panose="02020603050405020304" pitchFamily="18" charset="0"/>
                <a:cs typeface="Times" panose="02020603050405020304" pitchFamily="18" charset="0"/>
                <a:hlinkClick r:id="rId5"/>
              </a:rPr>
              <a:t>avaca1@luc.edu</a:t>
            </a:r>
            <a:endParaRPr lang="en-US" sz="3200" dirty="0">
              <a:latin typeface="Times" panose="02020603050405020304" pitchFamily="18" charset="0"/>
              <a:cs typeface="Times" panose="02020603050405020304" pitchFamily="18" charset="0"/>
            </a:endParaRPr>
          </a:p>
          <a:p>
            <a:endParaRPr lang="en-US" sz="3200" dirty="0">
              <a:latin typeface="Times" panose="02020603050405020304" pitchFamily="18" charset="0"/>
              <a:cs typeface="Times" panose="02020603050405020304" pitchFamily="18" charset="0"/>
            </a:endParaRPr>
          </a:p>
          <a:p>
            <a:endParaRPr lang="en-US" sz="3200" dirty="0">
              <a:latin typeface="Times" panose="02020603050405020304" pitchFamily="18" charset="0"/>
              <a:cs typeface="Times" panose="02020603050405020304" pitchFamily="18" charset="0"/>
            </a:endParaRPr>
          </a:p>
        </p:txBody>
      </p:sp>
      <p:sp>
        <p:nvSpPr>
          <p:cNvPr id="9" name="TextBox 8">
            <a:extLst>
              <a:ext uri="{FF2B5EF4-FFF2-40B4-BE49-F238E27FC236}">
                <a16:creationId xmlns:a16="http://schemas.microsoft.com/office/drawing/2014/main" id="{37B41D64-9139-4662-B5ED-B3B3A7D56988}"/>
              </a:ext>
            </a:extLst>
          </p:cNvPr>
          <p:cNvSpPr txBox="1"/>
          <p:nvPr/>
        </p:nvSpPr>
        <p:spPr>
          <a:xfrm>
            <a:off x="2106203" y="502660"/>
            <a:ext cx="5938463" cy="923330"/>
          </a:xfrm>
          <a:prstGeom prst="rect">
            <a:avLst/>
          </a:prstGeom>
          <a:noFill/>
        </p:spPr>
        <p:txBody>
          <a:bodyPr wrap="square" rtlCol="0">
            <a:spAutoFit/>
          </a:bodyPr>
          <a:lstStyle/>
          <a:p>
            <a:pPr algn="ctr"/>
            <a:r>
              <a:rPr lang="en-US" sz="5400" b="1" u="sng" dirty="0">
                <a:latin typeface="Times" panose="02020603050405020304" pitchFamily="18" charset="0"/>
                <a:cs typeface="Times" panose="02020603050405020304" pitchFamily="18" charset="0"/>
              </a:rPr>
              <a:t>Key Take Away</a:t>
            </a:r>
          </a:p>
        </p:txBody>
      </p:sp>
    </p:spTree>
    <p:extLst>
      <p:ext uri="{BB962C8B-B14F-4D97-AF65-F5344CB8AC3E}">
        <p14:creationId xmlns:p14="http://schemas.microsoft.com/office/powerpoint/2010/main" val="1136031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821" y="455289"/>
            <a:ext cx="3854528" cy="658187"/>
          </a:xfrm>
        </p:spPr>
        <p:txBody>
          <a:bodyPr>
            <a:noAutofit/>
          </a:bodyPr>
          <a:lstStyle/>
          <a:p>
            <a:r>
              <a:rPr lang="en-US" sz="4000" b="1" dirty="0"/>
              <a:t>PTAP</a:t>
            </a:r>
          </a:p>
        </p:txBody>
      </p:sp>
      <p:sp>
        <p:nvSpPr>
          <p:cNvPr id="3" name="Content Placeholder 2"/>
          <p:cNvSpPr>
            <a:spLocks noGrp="1"/>
          </p:cNvSpPr>
          <p:nvPr>
            <p:ph idx="1"/>
          </p:nvPr>
        </p:nvSpPr>
        <p:spPr>
          <a:xfrm>
            <a:off x="3319670" y="2486807"/>
            <a:ext cx="6739524" cy="3377279"/>
          </a:xfrm>
        </p:spPr>
        <p:txBody>
          <a:bodyPr>
            <a:normAutofit lnSpcReduction="10000"/>
          </a:bodyPr>
          <a:lstStyle/>
          <a:p>
            <a:pPr marL="0" indent="0">
              <a:buNone/>
            </a:pPr>
            <a:r>
              <a:rPr lang="en-US" sz="2800" dirty="0">
                <a:solidFill>
                  <a:schemeClr val="accent2">
                    <a:lumMod val="60000"/>
                    <a:lumOff val="40000"/>
                  </a:schemeClr>
                </a:solidFill>
              </a:rPr>
              <a:t>PTAP</a:t>
            </a:r>
            <a:r>
              <a:rPr lang="en-US" sz="2400" dirty="0"/>
              <a:t> is a University document that must be completed online by faculty (or a Research Administrator on behalf of the faculty member) planning to submit a proposal for a research, training or other initiative to an external sponsor.</a:t>
            </a:r>
          </a:p>
          <a:p>
            <a:pPr marL="0" indent="0">
              <a:buNone/>
            </a:pPr>
            <a:endParaRPr lang="en-US" sz="2400" dirty="0"/>
          </a:p>
          <a:p>
            <a:pPr marL="0" indent="0">
              <a:buNone/>
            </a:pPr>
            <a:r>
              <a:rPr lang="en-US" sz="3500" b="1" u="sng" dirty="0">
                <a:solidFill>
                  <a:srgbClr val="0070C0"/>
                </a:solidFill>
                <a:hlinkClick r:id="rId2"/>
              </a:rPr>
              <a:t>http://ptap.luc.edu</a:t>
            </a:r>
            <a:r>
              <a:rPr lang="en-US" sz="3500" b="1" u="sng" dirty="0">
                <a:solidFill>
                  <a:srgbClr val="0070C0"/>
                </a:solidFill>
              </a:rPr>
              <a:t> </a:t>
            </a:r>
          </a:p>
          <a:p>
            <a:pPr marL="0" indent="0">
              <a:buNone/>
            </a:pPr>
            <a:endParaRPr lang="en-US" dirty="0"/>
          </a:p>
        </p:txBody>
      </p:sp>
      <p:sp>
        <p:nvSpPr>
          <p:cNvPr id="4" name="Text Placeholder 3"/>
          <p:cNvSpPr>
            <a:spLocks noGrp="1"/>
          </p:cNvSpPr>
          <p:nvPr>
            <p:ph type="body" sz="half" idx="2"/>
          </p:nvPr>
        </p:nvSpPr>
        <p:spPr>
          <a:xfrm>
            <a:off x="597821" y="1574434"/>
            <a:ext cx="2324283" cy="1824749"/>
          </a:xfrm>
        </p:spPr>
        <p:txBody>
          <a:bodyPr>
            <a:noAutofit/>
          </a:bodyPr>
          <a:lstStyle/>
          <a:p>
            <a:pPr marL="285750" indent="-285750">
              <a:buFont typeface="Wingdings" panose="05000000000000000000" pitchFamily="2" charset="2"/>
              <a:buChar char="v"/>
            </a:pPr>
            <a:r>
              <a:rPr lang="en-US" sz="2000" dirty="0">
                <a:solidFill>
                  <a:schemeClr val="accent2">
                    <a:lumMod val="75000"/>
                  </a:schemeClr>
                </a:solidFill>
              </a:rPr>
              <a:t>PROPOSAL</a:t>
            </a:r>
          </a:p>
          <a:p>
            <a:pPr marL="285750" indent="-285750">
              <a:buFont typeface="Wingdings" panose="05000000000000000000" pitchFamily="2" charset="2"/>
              <a:buChar char="v"/>
            </a:pPr>
            <a:r>
              <a:rPr lang="en-US" sz="2000" dirty="0">
                <a:solidFill>
                  <a:schemeClr val="accent2">
                    <a:lumMod val="75000"/>
                  </a:schemeClr>
                </a:solidFill>
              </a:rPr>
              <a:t>TRANSMITTAL</a:t>
            </a:r>
          </a:p>
          <a:p>
            <a:pPr marL="285750" indent="-285750">
              <a:buFont typeface="Wingdings" panose="05000000000000000000" pitchFamily="2" charset="2"/>
              <a:buChar char="v"/>
            </a:pPr>
            <a:r>
              <a:rPr lang="en-US" sz="2000" dirty="0">
                <a:solidFill>
                  <a:schemeClr val="accent2">
                    <a:lumMod val="75000"/>
                  </a:schemeClr>
                </a:solidFill>
              </a:rPr>
              <a:t>APPROVAL</a:t>
            </a:r>
          </a:p>
          <a:p>
            <a:pPr marL="285750" indent="-285750">
              <a:buFont typeface="Wingdings" panose="05000000000000000000" pitchFamily="2" charset="2"/>
              <a:buChar char="v"/>
            </a:pPr>
            <a:r>
              <a:rPr lang="en-US" sz="2000" dirty="0">
                <a:solidFill>
                  <a:schemeClr val="accent2">
                    <a:lumMod val="75000"/>
                  </a:schemeClr>
                </a:solidFill>
              </a:rPr>
              <a:t>PROCESS</a:t>
            </a:r>
          </a:p>
        </p:txBody>
      </p:sp>
    </p:spTree>
    <p:extLst>
      <p:ext uri="{BB962C8B-B14F-4D97-AF65-F5344CB8AC3E}">
        <p14:creationId xmlns:p14="http://schemas.microsoft.com/office/powerpoint/2010/main" val="15725079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FE2F41-FB05-43C6-828A-59F481C9A13A}"/>
              </a:ext>
            </a:extLst>
          </p:cNvPr>
          <p:cNvPicPr>
            <a:picLocks noChangeAspect="1"/>
          </p:cNvPicPr>
          <p:nvPr/>
        </p:nvPicPr>
        <p:blipFill>
          <a:blip r:embed="rId2"/>
          <a:stretch>
            <a:fillRect/>
          </a:stretch>
        </p:blipFill>
        <p:spPr>
          <a:xfrm>
            <a:off x="945223" y="468049"/>
            <a:ext cx="8502560" cy="4966980"/>
          </a:xfrm>
          <a:prstGeom prst="rect">
            <a:avLst/>
          </a:prstGeom>
        </p:spPr>
      </p:pic>
    </p:spTree>
    <p:extLst>
      <p:ext uri="{BB962C8B-B14F-4D97-AF65-F5344CB8AC3E}">
        <p14:creationId xmlns:p14="http://schemas.microsoft.com/office/powerpoint/2010/main" val="4096853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should you select keywords in your PTAP Profile?</a:t>
            </a:r>
          </a:p>
        </p:txBody>
      </p:sp>
      <p:sp>
        <p:nvSpPr>
          <p:cNvPr id="3" name="Content Placeholder 2"/>
          <p:cNvSpPr>
            <a:spLocks noGrp="1"/>
          </p:cNvSpPr>
          <p:nvPr>
            <p:ph idx="1"/>
          </p:nvPr>
        </p:nvSpPr>
        <p:spPr/>
        <p:txBody>
          <a:bodyPr/>
          <a:lstStyle/>
          <a:p>
            <a:r>
              <a:rPr lang="en-US" dirty="0"/>
              <a:t>When you add keywords to your PTAP User Profile, you will periodically receive external funding opportunities via email that correspond with your research interests (keywords).</a:t>
            </a:r>
          </a:p>
          <a:p>
            <a:r>
              <a:rPr lang="en-US" dirty="0"/>
              <a:t>The keywords listed in PTAP are the same keywords used in PIVOT (Funding opportunities &amp; expertise database).</a:t>
            </a:r>
          </a:p>
          <a:p>
            <a:pPr marL="0" indent="0" algn="ctr">
              <a:buNone/>
            </a:pPr>
            <a:endParaRPr lang="en-US" b="1" i="1" dirty="0">
              <a:ln w="22225">
                <a:solidFill>
                  <a:schemeClr val="accent2"/>
                </a:solidFill>
                <a:prstDash val="solid"/>
              </a:ln>
              <a:solidFill>
                <a:schemeClr val="accent2">
                  <a:lumMod val="40000"/>
                  <a:lumOff val="60000"/>
                </a:schemeClr>
              </a:solidFill>
            </a:endParaRPr>
          </a:p>
          <a:p>
            <a:pPr marL="0" indent="0" algn="ctr">
              <a:buNone/>
            </a:pPr>
            <a:r>
              <a:rPr lang="en-US" sz="2000" b="1" i="1" dirty="0">
                <a:ln w="22225">
                  <a:solidFill>
                    <a:schemeClr val="accent2"/>
                  </a:solidFill>
                  <a:prstDash val="solid"/>
                </a:ln>
                <a:solidFill>
                  <a:schemeClr val="accent2">
                    <a:lumMod val="40000"/>
                    <a:lumOff val="60000"/>
                  </a:schemeClr>
                </a:solidFill>
              </a:rPr>
              <a:t>If you have</a:t>
            </a:r>
            <a:r>
              <a:rPr lang="en-US" sz="2000" b="1" i="1" u="sng" dirty="0">
                <a:ln w="22225">
                  <a:solidFill>
                    <a:schemeClr val="accent2"/>
                  </a:solidFill>
                  <a:prstDash val="solid"/>
                </a:ln>
                <a:solidFill>
                  <a:schemeClr val="accent2">
                    <a:lumMod val="40000"/>
                    <a:lumOff val="60000"/>
                  </a:schemeClr>
                </a:solidFill>
              </a:rPr>
              <a:t> NO </a:t>
            </a:r>
            <a:r>
              <a:rPr lang="en-US" sz="2000" b="1" i="1" dirty="0">
                <a:ln w="22225">
                  <a:solidFill>
                    <a:schemeClr val="accent2"/>
                  </a:solidFill>
                  <a:prstDash val="solid"/>
                </a:ln>
                <a:solidFill>
                  <a:schemeClr val="accent2">
                    <a:lumMod val="40000"/>
                    <a:lumOff val="60000"/>
                  </a:schemeClr>
                </a:solidFill>
              </a:rPr>
              <a:t>keywords listed in your profile, you may be</a:t>
            </a:r>
          </a:p>
          <a:p>
            <a:pPr marL="0" indent="0" algn="ctr">
              <a:buNone/>
            </a:pPr>
            <a:r>
              <a:rPr lang="en-US" sz="2000" b="1" i="1" dirty="0">
                <a:ln w="22225">
                  <a:solidFill>
                    <a:schemeClr val="accent2"/>
                  </a:solidFill>
                  <a:prstDash val="solid"/>
                </a:ln>
                <a:solidFill>
                  <a:schemeClr val="accent2">
                    <a:lumMod val="40000"/>
                    <a:lumOff val="60000"/>
                  </a:schemeClr>
                </a:solidFill>
              </a:rPr>
              <a:t> missing out on potential funding opportunities…</a:t>
            </a:r>
            <a:r>
              <a:rPr lang="en-US" sz="2000" b="1" i="1" u="sng" dirty="0">
                <a:ln w="22225">
                  <a:solidFill>
                    <a:schemeClr val="accent2"/>
                  </a:solidFill>
                  <a:prstDash val="solid"/>
                </a:ln>
                <a:solidFill>
                  <a:schemeClr val="accent2">
                    <a:lumMod val="40000"/>
                    <a:lumOff val="60000"/>
                  </a:schemeClr>
                </a:solidFill>
              </a:rPr>
              <a:t>Oh No!!</a:t>
            </a:r>
            <a:endParaRPr lang="en-US" sz="2000" b="1" i="1" dirty="0">
              <a:ln w="22225">
                <a:solidFill>
                  <a:schemeClr val="accent2"/>
                </a:solidFill>
                <a:prstDash val="solid"/>
              </a:ln>
              <a:solidFill>
                <a:schemeClr val="accent2">
                  <a:lumMod val="40000"/>
                  <a:lumOff val="60000"/>
                </a:schemeClr>
              </a:solidFill>
            </a:endParaRPr>
          </a:p>
          <a:p>
            <a:endParaRPr lang="en-US" dirty="0"/>
          </a:p>
        </p:txBody>
      </p:sp>
      <p:pic>
        <p:nvPicPr>
          <p:cNvPr id="4" name="Picture 3" descr="The Weekend, In Quotes | Blonde Mom Blo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39834">
            <a:off x="9274002" y="4224131"/>
            <a:ext cx="1582097" cy="2183088"/>
          </a:xfrm>
          <a:prstGeom prst="rect">
            <a:avLst/>
          </a:prstGeom>
        </p:spPr>
      </p:pic>
    </p:spTree>
    <p:extLst>
      <p:ext uri="{BB962C8B-B14F-4D97-AF65-F5344CB8AC3E}">
        <p14:creationId xmlns:p14="http://schemas.microsoft.com/office/powerpoint/2010/main" val="2035277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31913"/>
            <a:ext cx="9092831" cy="801757"/>
          </a:xfrm>
        </p:spPr>
        <p:txBody>
          <a:bodyPr/>
          <a:lstStyle/>
          <a:p>
            <a:r>
              <a:rPr lang="en-US" dirty="0"/>
              <a:t>How to add Keywords to your PTAP Profile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5845" y="1119801"/>
            <a:ext cx="6331111" cy="5376068"/>
          </a:xfrm>
          <a:prstGeom prst="rect">
            <a:avLst/>
          </a:prstGeom>
          <a:ln w="28575">
            <a:solidFill>
              <a:schemeClr val="tx1"/>
            </a:solidFill>
          </a:ln>
        </p:spPr>
      </p:pic>
      <p:sp>
        <p:nvSpPr>
          <p:cNvPr id="4" name="TextBox 3"/>
          <p:cNvSpPr txBox="1"/>
          <p:nvPr/>
        </p:nvSpPr>
        <p:spPr>
          <a:xfrm>
            <a:off x="677334" y="1222512"/>
            <a:ext cx="4411502" cy="5170646"/>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mj-lt"/>
                <a:ea typeface="+mj-ea"/>
                <a:cs typeface="+mj-cs"/>
              </a:rPr>
              <a:t>Log into </a:t>
            </a:r>
            <a:r>
              <a:rPr lang="en-US" sz="2400" dirty="0">
                <a:solidFill>
                  <a:schemeClr val="accent1"/>
                </a:solidFill>
                <a:latin typeface="+mj-lt"/>
                <a:ea typeface="+mj-ea"/>
                <a:cs typeface="+mj-cs"/>
                <a:hlinkClick r:id="rId3"/>
              </a:rPr>
              <a:t>www.ptap.luc.edu</a:t>
            </a:r>
            <a:endParaRPr lang="en-US" sz="2400" dirty="0">
              <a:solidFill>
                <a:schemeClr val="accent1"/>
              </a:solidFill>
              <a:latin typeface="+mj-lt"/>
              <a:ea typeface="+mj-ea"/>
              <a:cs typeface="+mj-cs"/>
            </a:endParaRPr>
          </a:p>
          <a:p>
            <a:pPr marL="342900" indent="-342900">
              <a:buFont typeface="Arial" panose="020B0604020202020204" pitchFamily="34" charset="0"/>
              <a:buChar char="•"/>
            </a:pPr>
            <a:r>
              <a:rPr lang="en-US" sz="2400" dirty="0">
                <a:latin typeface="+mj-lt"/>
                <a:ea typeface="+mj-ea"/>
                <a:cs typeface="+mj-cs"/>
              </a:rPr>
              <a:t>Click on “Update Your Profile”</a:t>
            </a:r>
          </a:p>
          <a:p>
            <a:pPr marL="342900" indent="-342900">
              <a:buFont typeface="Arial" panose="020B0604020202020204" pitchFamily="34" charset="0"/>
              <a:buChar char="•"/>
            </a:pPr>
            <a:r>
              <a:rPr lang="en-US" sz="2400" dirty="0">
                <a:latin typeface="+mj-lt"/>
                <a:ea typeface="+mj-ea"/>
                <a:cs typeface="+mj-cs"/>
              </a:rPr>
              <a:t>In section B-</a:t>
            </a:r>
            <a:r>
              <a:rPr lang="en-US" sz="2400" b="1" i="1" u="sng" dirty="0">
                <a:latin typeface="+mj-lt"/>
                <a:ea typeface="+mj-ea"/>
                <a:cs typeface="+mj-cs"/>
              </a:rPr>
              <a:t>Scholarly/Research</a:t>
            </a:r>
            <a:r>
              <a:rPr lang="en-US" sz="2400" dirty="0">
                <a:latin typeface="+mj-lt"/>
                <a:ea typeface="+mj-ea"/>
                <a:cs typeface="+mj-cs"/>
              </a:rPr>
              <a:t> </a:t>
            </a:r>
            <a:r>
              <a:rPr lang="en-US" sz="2400" b="1" i="1" u="sng" dirty="0">
                <a:latin typeface="+mj-lt"/>
                <a:ea typeface="+mj-ea"/>
                <a:cs typeface="+mj-cs"/>
              </a:rPr>
              <a:t>Interest</a:t>
            </a:r>
            <a:r>
              <a:rPr lang="en-US" sz="2400" dirty="0">
                <a:latin typeface="+mj-lt"/>
                <a:ea typeface="+mj-ea"/>
                <a:cs typeface="+mj-cs"/>
              </a:rPr>
              <a:t>, click </a:t>
            </a:r>
            <a:r>
              <a:rPr lang="en-US" sz="2400" dirty="0">
                <a:solidFill>
                  <a:schemeClr val="accent1"/>
                </a:solidFill>
                <a:latin typeface="+mj-lt"/>
                <a:ea typeface="+mj-ea"/>
                <a:cs typeface="+mj-cs"/>
              </a:rPr>
              <a:t>“edit”</a:t>
            </a:r>
          </a:p>
          <a:p>
            <a:pPr marL="342900" indent="-342900">
              <a:buFont typeface="Arial" panose="020B0604020202020204" pitchFamily="34" charset="0"/>
              <a:buChar char="•"/>
            </a:pPr>
            <a:r>
              <a:rPr lang="en-US" sz="2400" dirty="0">
                <a:latin typeface="+mj-lt"/>
                <a:ea typeface="+mj-ea"/>
                <a:cs typeface="+mj-cs"/>
              </a:rPr>
              <a:t>You may choose up to 5 areas of interest and check the relevant keywords under each area (or select all).</a:t>
            </a:r>
          </a:p>
          <a:p>
            <a:pPr marL="342900" indent="-342900">
              <a:buFont typeface="Arial" panose="020B0604020202020204" pitchFamily="34" charset="0"/>
              <a:buChar char="•"/>
            </a:pPr>
            <a:r>
              <a:rPr lang="en-US" sz="2400" dirty="0">
                <a:latin typeface="+mj-lt"/>
                <a:ea typeface="+mj-ea"/>
                <a:cs typeface="+mj-cs"/>
              </a:rPr>
              <a:t>When finished, click </a:t>
            </a:r>
            <a:r>
              <a:rPr lang="en-US" sz="2400" dirty="0">
                <a:solidFill>
                  <a:schemeClr val="accent1"/>
                </a:solidFill>
                <a:latin typeface="+mj-lt"/>
                <a:ea typeface="+mj-ea"/>
                <a:cs typeface="+mj-cs"/>
              </a:rPr>
              <a:t>“Update”</a:t>
            </a:r>
          </a:p>
          <a:p>
            <a:endParaRPr lang="en-US" dirty="0"/>
          </a:p>
        </p:txBody>
      </p:sp>
    </p:spTree>
    <p:extLst>
      <p:ext uri="{BB962C8B-B14F-4D97-AF65-F5344CB8AC3E}">
        <p14:creationId xmlns:p14="http://schemas.microsoft.com/office/powerpoint/2010/main" val="945535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551" y="902257"/>
            <a:ext cx="3854528" cy="1278466"/>
          </a:xfrm>
        </p:spPr>
        <p:txBody>
          <a:bodyPr>
            <a:noAutofit/>
          </a:bodyPr>
          <a:lstStyle/>
          <a:p>
            <a:r>
              <a:rPr lang="en-US" sz="2800" dirty="0"/>
              <a:t>Your funding opportunities can be viewed in PTAP as well!</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60912" y="457200"/>
            <a:ext cx="7219781" cy="5764695"/>
          </a:xfrm>
        </p:spPr>
      </p:pic>
      <p:sp>
        <p:nvSpPr>
          <p:cNvPr id="4" name="Text Placeholder 3"/>
          <p:cNvSpPr>
            <a:spLocks noGrp="1"/>
          </p:cNvSpPr>
          <p:nvPr>
            <p:ph type="body" sz="half" idx="2"/>
          </p:nvPr>
        </p:nvSpPr>
        <p:spPr>
          <a:xfrm>
            <a:off x="677334" y="2777069"/>
            <a:ext cx="4083578" cy="2584449"/>
          </a:xfrm>
        </p:spPr>
        <p:txBody>
          <a:bodyPr>
            <a:normAutofit/>
          </a:bodyPr>
          <a:lstStyle/>
          <a:p>
            <a:r>
              <a:rPr lang="en-US" sz="1800" dirty="0"/>
              <a:t>In addition to receiving an email when a funding opportunity matches your chosen research interests in PTAP, you can also view those opportunities when you log into the PTAP system by clicking on the tab titled “</a:t>
            </a:r>
            <a:r>
              <a:rPr lang="en-US" sz="1800" b="1" u="sng" dirty="0"/>
              <a:t>Grant Opportunity</a:t>
            </a:r>
            <a:r>
              <a:rPr lang="en-US" sz="1800" dirty="0"/>
              <a:t>.”</a:t>
            </a:r>
          </a:p>
        </p:txBody>
      </p:sp>
      <p:sp>
        <p:nvSpPr>
          <p:cNvPr id="3" name="Oval 2"/>
          <p:cNvSpPr/>
          <p:nvPr/>
        </p:nvSpPr>
        <p:spPr>
          <a:xfrm>
            <a:off x="9889435" y="2007704"/>
            <a:ext cx="1282148" cy="65598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5985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5284" y="139147"/>
            <a:ext cx="6550681" cy="910070"/>
          </a:xfrm>
        </p:spPr>
        <p:txBody>
          <a:bodyPr/>
          <a:lstStyle/>
          <a:p>
            <a:r>
              <a:rPr lang="en-US" sz="4400" dirty="0"/>
              <a:t>PIVOT Funding Database</a:t>
            </a:r>
          </a:p>
        </p:txBody>
      </p:sp>
      <p:sp>
        <p:nvSpPr>
          <p:cNvPr id="3" name="Subtitle 2"/>
          <p:cNvSpPr>
            <a:spLocks noGrp="1"/>
          </p:cNvSpPr>
          <p:nvPr>
            <p:ph type="subTitle" idx="1"/>
          </p:nvPr>
        </p:nvSpPr>
        <p:spPr>
          <a:xfrm>
            <a:off x="831204" y="1198303"/>
            <a:ext cx="8839569" cy="4148949"/>
          </a:xfrm>
          <a:ln>
            <a:noFill/>
          </a:ln>
        </p:spPr>
        <p:txBody>
          <a:bodyPr>
            <a:normAutofit fontScale="70000" lnSpcReduction="20000"/>
          </a:bodyPr>
          <a:lstStyle/>
          <a:p>
            <a:pPr algn="l">
              <a:lnSpc>
                <a:spcPct val="200000"/>
              </a:lnSpc>
            </a:pPr>
            <a:r>
              <a:rPr lang="en-US" sz="2300" dirty="0">
                <a:solidFill>
                  <a:schemeClr val="tx1"/>
                </a:solidFill>
              </a:rPr>
              <a:t>The Pivot database provides access to the most comprehensive global source of funding opportunities and provides scholarly profiles to match researchers with financial partners and collaborators. When you create your Pivot profile, you can:</a:t>
            </a:r>
          </a:p>
          <a:p>
            <a:pPr marL="742950" lvl="1" indent="-285750" algn="l">
              <a:lnSpc>
                <a:spcPct val="200000"/>
              </a:lnSpc>
              <a:buFont typeface="Arial" panose="020B0604020202020204" pitchFamily="34" charset="0"/>
              <a:buChar char="•"/>
            </a:pPr>
            <a:r>
              <a:rPr lang="en-US" sz="2500" dirty="0">
                <a:solidFill>
                  <a:schemeClr val="tx1"/>
                </a:solidFill>
              </a:rPr>
              <a:t>Sign up to receive customized funding alerts </a:t>
            </a:r>
          </a:p>
          <a:p>
            <a:pPr marL="742950" lvl="1" indent="-285750" algn="l">
              <a:lnSpc>
                <a:spcPct val="200000"/>
              </a:lnSpc>
              <a:buFont typeface="Arial" panose="020B0604020202020204" pitchFamily="34" charset="0"/>
              <a:buChar char="•"/>
            </a:pPr>
            <a:r>
              <a:rPr lang="en-US" sz="2500" dirty="0">
                <a:solidFill>
                  <a:schemeClr val="tx1"/>
                </a:solidFill>
              </a:rPr>
              <a:t>Save and return to previous funding searches </a:t>
            </a:r>
          </a:p>
          <a:p>
            <a:pPr marL="742950" lvl="1" indent="-285750" algn="l">
              <a:lnSpc>
                <a:spcPct val="200000"/>
              </a:lnSpc>
              <a:buFont typeface="Arial" panose="020B0604020202020204" pitchFamily="34" charset="0"/>
              <a:buChar char="•"/>
            </a:pPr>
            <a:r>
              <a:rPr lang="en-US" sz="2500" dirty="0">
                <a:solidFill>
                  <a:schemeClr val="tx1"/>
                </a:solidFill>
              </a:rPr>
              <a:t>Share funding opportunities directly from Pivot </a:t>
            </a:r>
          </a:p>
          <a:p>
            <a:pPr marL="742950" lvl="1" indent="-285750" algn="l">
              <a:lnSpc>
                <a:spcPct val="200000"/>
              </a:lnSpc>
              <a:buFont typeface="Arial" panose="020B0604020202020204" pitchFamily="34" charset="0"/>
              <a:buChar char="•"/>
            </a:pPr>
            <a:r>
              <a:rPr lang="en-US" sz="2500" dirty="0">
                <a:solidFill>
                  <a:schemeClr val="tx1"/>
                </a:solidFill>
              </a:rPr>
              <a:t>Track individual funding opportunities</a:t>
            </a:r>
          </a:p>
        </p:txBody>
      </p:sp>
      <p:sp>
        <p:nvSpPr>
          <p:cNvPr id="4" name="TextBox 3"/>
          <p:cNvSpPr txBox="1"/>
          <p:nvPr/>
        </p:nvSpPr>
        <p:spPr>
          <a:xfrm>
            <a:off x="139148" y="5665303"/>
            <a:ext cx="5832068" cy="1200329"/>
          </a:xfrm>
          <a:prstGeom prst="rect">
            <a:avLst/>
          </a:prstGeom>
          <a:noFill/>
        </p:spPr>
        <p:txBody>
          <a:bodyPr wrap="square" rtlCol="0">
            <a:spAutoFit/>
          </a:bodyPr>
          <a:lstStyle/>
          <a:p>
            <a:r>
              <a:rPr lang="en-US" dirty="0"/>
              <a:t>Directions on how to create a PIVOT Profile can be found on the </a:t>
            </a:r>
          </a:p>
          <a:p>
            <a:r>
              <a:rPr lang="en-US" dirty="0"/>
              <a:t>ORS main page at </a:t>
            </a:r>
            <a:r>
              <a:rPr lang="en-US" dirty="0">
                <a:hlinkClick r:id="rId2"/>
              </a:rPr>
              <a:t>www.luc.edu/ors</a:t>
            </a:r>
            <a:r>
              <a:rPr lang="en-US" dirty="0"/>
              <a:t> </a:t>
            </a:r>
          </a:p>
          <a:p>
            <a:endParaRPr lang="en-US" dirty="0"/>
          </a:p>
        </p:txBody>
      </p:sp>
      <p:sp>
        <p:nvSpPr>
          <p:cNvPr id="5" name="TextBox 4"/>
          <p:cNvSpPr txBox="1"/>
          <p:nvPr/>
        </p:nvSpPr>
        <p:spPr>
          <a:xfrm rot="20818337">
            <a:off x="8122479" y="3343726"/>
            <a:ext cx="1638590" cy="830997"/>
          </a:xfrm>
          <a:prstGeom prst="rect">
            <a:avLst/>
          </a:prstGeom>
          <a:noFill/>
        </p:spPr>
        <p:txBody>
          <a:bodyPr wrap="none" rtlCol="0">
            <a:spAutoFit/>
          </a:bodyPr>
          <a:lstStyle/>
          <a:p>
            <a:r>
              <a:rPr lang="en-US" sz="2400" dirty="0"/>
              <a:t>FREE for </a:t>
            </a:r>
          </a:p>
          <a:p>
            <a:r>
              <a:rPr lang="en-US" sz="2400" dirty="0"/>
              <a:t>LUC users!</a:t>
            </a:r>
          </a:p>
        </p:txBody>
      </p:sp>
      <p:pic>
        <p:nvPicPr>
          <p:cNvPr id="6" name="Picture 5" descr="Guest Blog - Retaining Good People in Your Company is a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1216" y="4427016"/>
            <a:ext cx="2970558" cy="2430984"/>
          </a:xfrm>
          <a:prstGeom prst="rect">
            <a:avLst/>
          </a:prstGeom>
        </p:spPr>
      </p:pic>
      <p:sp>
        <p:nvSpPr>
          <p:cNvPr id="7" name="Rectangle 6"/>
          <p:cNvSpPr/>
          <p:nvPr/>
        </p:nvSpPr>
        <p:spPr>
          <a:xfrm>
            <a:off x="6709071" y="2482350"/>
            <a:ext cx="3124573" cy="369332"/>
          </a:xfrm>
          <a:prstGeom prst="rect">
            <a:avLst/>
          </a:prstGeom>
          <a:solidFill>
            <a:schemeClr val="accent2">
              <a:lumMod val="20000"/>
              <a:lumOff val="80000"/>
            </a:schemeClr>
          </a:solidFill>
        </p:spPr>
        <p:txBody>
          <a:bodyPr wrap="none">
            <a:spAutoFit/>
          </a:bodyPr>
          <a:lstStyle/>
          <a:p>
            <a:r>
              <a:rPr lang="en-US" b="1" u="sng" dirty="0"/>
              <a:t>https://pivot.proquest.com</a:t>
            </a:r>
          </a:p>
        </p:txBody>
      </p:sp>
    </p:spTree>
    <p:extLst>
      <p:ext uri="{BB962C8B-B14F-4D97-AF65-F5344CB8AC3E}">
        <p14:creationId xmlns:p14="http://schemas.microsoft.com/office/powerpoint/2010/main" val="1639250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925" y="291548"/>
            <a:ext cx="8596668" cy="801757"/>
          </a:xfrm>
        </p:spPr>
        <p:txBody>
          <a:bodyPr/>
          <a:lstStyle/>
          <a:p>
            <a:r>
              <a:rPr lang="en-US" dirty="0"/>
              <a:t>ADDITIONAL FUNDING RESOURCES</a:t>
            </a:r>
          </a:p>
        </p:txBody>
      </p:sp>
      <p:pic>
        <p:nvPicPr>
          <p:cNvPr id="4" name="Picture 3" descr="We Can Do It Poster Free Stock Photo - Public Domain Pictur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92897"/>
            <a:ext cx="3139870" cy="4065104"/>
          </a:xfrm>
          <a:prstGeom prst="rect">
            <a:avLst/>
          </a:prstGeom>
        </p:spPr>
      </p:pic>
      <p:sp>
        <p:nvSpPr>
          <p:cNvPr id="3" name="Content Placeholder 2"/>
          <p:cNvSpPr>
            <a:spLocks noGrp="1"/>
          </p:cNvSpPr>
          <p:nvPr>
            <p:ph idx="1"/>
          </p:nvPr>
        </p:nvSpPr>
        <p:spPr>
          <a:xfrm>
            <a:off x="3041374" y="1570385"/>
            <a:ext cx="6150219" cy="3687416"/>
          </a:xfrm>
          <a:solidFill>
            <a:schemeClr val="bg1"/>
          </a:solidFill>
        </p:spPr>
        <p:txBody>
          <a:bodyPr>
            <a:normAutofit fontScale="92500"/>
          </a:bodyPr>
          <a:lstStyle/>
          <a:p>
            <a:pPr>
              <a:lnSpc>
                <a:spcPct val="200000"/>
              </a:lnSpc>
            </a:pPr>
            <a:r>
              <a:rPr lang="en-US" dirty="0">
                <a:solidFill>
                  <a:schemeClr val="tx1"/>
                </a:solidFill>
                <a:hlinkClick r:id="rId3"/>
              </a:rPr>
              <a:t>https://www.grants.gov/web/grants/home.html</a:t>
            </a:r>
            <a:endParaRPr lang="en-US" dirty="0">
              <a:solidFill>
                <a:schemeClr val="tx1"/>
              </a:solidFill>
            </a:endParaRPr>
          </a:p>
          <a:p>
            <a:pPr>
              <a:lnSpc>
                <a:spcPct val="200000"/>
              </a:lnSpc>
            </a:pPr>
            <a:r>
              <a:rPr lang="en-US" dirty="0">
                <a:solidFill>
                  <a:schemeClr val="tx1"/>
                </a:solidFill>
                <a:hlinkClick r:id="rId4"/>
              </a:rPr>
              <a:t>https://beta.nsf.gov/funding/opportunities</a:t>
            </a:r>
            <a:endParaRPr lang="en-US" dirty="0">
              <a:solidFill>
                <a:schemeClr val="tx1"/>
              </a:solidFill>
            </a:endParaRPr>
          </a:p>
          <a:p>
            <a:pPr>
              <a:lnSpc>
                <a:spcPct val="200000"/>
              </a:lnSpc>
            </a:pPr>
            <a:r>
              <a:rPr lang="en-US" dirty="0">
                <a:solidFill>
                  <a:schemeClr val="tx1"/>
                </a:solidFill>
                <a:hlinkClick r:id="rId5"/>
              </a:rPr>
              <a:t>https://grants.nih.gov/funding/index.htm</a:t>
            </a:r>
            <a:endParaRPr lang="en-US" dirty="0">
              <a:solidFill>
                <a:schemeClr val="tx1"/>
              </a:solidFill>
            </a:endParaRPr>
          </a:p>
          <a:p>
            <a:pPr>
              <a:lnSpc>
                <a:spcPct val="200000"/>
              </a:lnSpc>
            </a:pPr>
            <a:r>
              <a:rPr lang="en-US" dirty="0">
                <a:solidFill>
                  <a:schemeClr val="tx1"/>
                </a:solidFill>
                <a:hlinkClick r:id="rId6"/>
              </a:rPr>
              <a:t>https://www.neh.gov/grants/listing?keywords=&amp;page=1</a:t>
            </a:r>
            <a:endParaRPr lang="en-US" dirty="0">
              <a:solidFill>
                <a:schemeClr val="tx1"/>
              </a:solidFill>
            </a:endParaRPr>
          </a:p>
          <a:p>
            <a:pPr>
              <a:lnSpc>
                <a:spcPct val="200000"/>
              </a:lnSpc>
            </a:pPr>
            <a:r>
              <a:rPr lang="en-US" dirty="0">
                <a:solidFill>
                  <a:schemeClr val="tx1"/>
                </a:solidFill>
              </a:rPr>
              <a:t>Look at various Agency and Institute website directly.</a:t>
            </a:r>
          </a:p>
        </p:txBody>
      </p:sp>
      <p:sp>
        <p:nvSpPr>
          <p:cNvPr id="5" name="TextBox 4"/>
          <p:cNvSpPr txBox="1"/>
          <p:nvPr/>
        </p:nvSpPr>
        <p:spPr>
          <a:xfrm>
            <a:off x="923891" y="1570385"/>
            <a:ext cx="1292087" cy="1569660"/>
          </a:xfrm>
          <a:prstGeom prst="rect">
            <a:avLst/>
          </a:prstGeom>
          <a:noFill/>
        </p:spPr>
        <p:txBody>
          <a:bodyPr wrap="square" rtlCol="0">
            <a:spAutoFit/>
          </a:bodyPr>
          <a:lstStyle/>
          <a:p>
            <a:r>
              <a:rPr lang="en-US" sz="2400" dirty="0"/>
              <a:t>You</a:t>
            </a:r>
          </a:p>
          <a:p>
            <a:r>
              <a:rPr lang="en-US" sz="2400" dirty="0"/>
              <a:t>  Can</a:t>
            </a:r>
          </a:p>
          <a:p>
            <a:r>
              <a:rPr lang="en-US" sz="2400" dirty="0"/>
              <a:t>     Do</a:t>
            </a:r>
          </a:p>
          <a:p>
            <a:r>
              <a:rPr lang="en-US" sz="2400" dirty="0"/>
              <a:t>       It!</a:t>
            </a:r>
          </a:p>
        </p:txBody>
      </p:sp>
    </p:spTree>
    <p:extLst>
      <p:ext uri="{BB962C8B-B14F-4D97-AF65-F5344CB8AC3E}">
        <p14:creationId xmlns:p14="http://schemas.microsoft.com/office/powerpoint/2010/main" val="14448187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192</TotalTime>
  <Words>2375</Words>
  <Application>Microsoft Office PowerPoint</Application>
  <PresentationFormat>Widescreen</PresentationFormat>
  <Paragraphs>311</Paragraphs>
  <Slides>40</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MS PGothic</vt:lpstr>
      <vt:lpstr>Arial</vt:lpstr>
      <vt:lpstr>Arial Rounded MT Bold</vt:lpstr>
      <vt:lpstr>Calibri</vt:lpstr>
      <vt:lpstr>Times</vt:lpstr>
      <vt:lpstr>Times New Roman</vt:lpstr>
      <vt:lpstr>Trebuchet MS</vt:lpstr>
      <vt:lpstr>Wingdings</vt:lpstr>
      <vt:lpstr>Wingdings 3</vt:lpstr>
      <vt:lpstr>Facet</vt:lpstr>
      <vt:lpstr>Office of Research Services</vt:lpstr>
      <vt:lpstr>Introduction by Angelica Vaca, Director of the Office of Research Services</vt:lpstr>
      <vt:lpstr>FINDING FUNDING</vt:lpstr>
      <vt:lpstr>PTAP</vt:lpstr>
      <vt:lpstr>Why should you select keywords in your PTAP Profile?</vt:lpstr>
      <vt:lpstr>How to add Keywords to your PTAP Profile</vt:lpstr>
      <vt:lpstr>Your funding opportunities can be viewed in PTAP as well!</vt:lpstr>
      <vt:lpstr>PIVOT Funding Database</vt:lpstr>
      <vt:lpstr>ADDITIONAL FUNDING RESOURCES</vt:lpstr>
      <vt:lpstr>ORS Internal Grants</vt:lpstr>
      <vt:lpstr>Internal Grants Administered by ORS</vt:lpstr>
      <vt:lpstr>Eligibility &amp; How to Apply</vt:lpstr>
      <vt:lpstr>ORS Internal Grant Deadlines &amp; ORS Contact Information</vt:lpstr>
      <vt:lpstr>Research Integrity  and Compliance</vt:lpstr>
      <vt:lpstr>Introduction</vt:lpstr>
      <vt:lpstr>Areas of Research Compliance</vt:lpstr>
      <vt:lpstr>Human Subject Research…… </vt:lpstr>
      <vt:lpstr>What Regulations are Important?</vt:lpstr>
      <vt:lpstr>Definitions</vt:lpstr>
      <vt:lpstr>TRAINING:  IRB Requires CITI Training</vt:lpstr>
      <vt:lpstr>citiprogram.org </vt:lpstr>
      <vt:lpstr>Student Research</vt:lpstr>
      <vt:lpstr>Additional IRB Resources</vt:lpstr>
      <vt:lpstr>Animal Use In Research &amp; Education </vt:lpstr>
      <vt:lpstr>Biosafety </vt:lpstr>
      <vt:lpstr>Radiation Safety Program </vt:lpstr>
      <vt:lpstr>Responsible Conduct of Research  and  Scholarship Program </vt:lpstr>
      <vt:lpstr>Tips</vt:lpstr>
      <vt:lpstr>Resources-Contact Information</vt:lpstr>
      <vt:lpstr>Hmmm, I‘m thinking of submitting a proposal. Where do I start?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Loyola University Chicago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Research Services</dc:title>
  <dc:creator>Rios, Jennifer</dc:creator>
  <cp:lastModifiedBy>Li-Grining, Christine</cp:lastModifiedBy>
  <cp:revision>21</cp:revision>
  <cp:lastPrinted>2024-01-18T15:31:00Z</cp:lastPrinted>
  <dcterms:created xsi:type="dcterms:W3CDTF">2021-10-12T19:29:22Z</dcterms:created>
  <dcterms:modified xsi:type="dcterms:W3CDTF">2024-01-31T22:14:23Z</dcterms:modified>
</cp:coreProperties>
</file>